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_rels/presentation.xml.rels" ContentType="application/vnd.openxmlformats-package.relationships+xml"/>
  <Override PartName="/ppt/embeddings/oleObject13.bin" ContentType="application/vnd.openxmlformats-officedocument.oleObject"/>
  <Override PartName="/ppt/embeddings/oleObject12.bin" ContentType="application/vnd.openxmlformats-officedocument.oleObject"/>
  <Override PartName="/ppt/embeddings/oleObject15.bin" ContentType="application/vnd.openxmlformats-officedocument.oleObject"/>
  <Override PartName="/ppt/embeddings/oleObject2.bin" ContentType="application/vnd.openxmlformats-officedocument.oleObject"/>
  <Override PartName="/ppt/embeddings/oleObject14.bin" ContentType="application/vnd.openxmlformats-officedocument.oleObject"/>
  <Override PartName="/ppt/embeddings/oleObject1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59.png" ContentType="image/png"/>
  <Override PartName="/ppt/media/image21.png" ContentType="image/png"/>
  <Override PartName="/ppt/media/image58.png" ContentType="image/png"/>
  <Override PartName="/ppt/media/image19.png" ContentType="image/png"/>
  <Override PartName="/ppt/media/image25.png" ContentType="image/png"/>
  <Override PartName="/ppt/media/image1.wmf" ContentType="image/x-wmf"/>
  <Override PartName="/ppt/media/image14.png" ContentType="image/png"/>
  <Override PartName="/ppt/media/image5.png" ContentType="image/png"/>
  <Override PartName="/ppt/media/image37.png" ContentType="image/png"/>
  <Override PartName="/ppt/media/image15.png" ContentType="image/png"/>
  <Override PartName="/ppt/media/image6.png" ContentType="image/png"/>
  <Override PartName="/ppt/media/image38.png" ContentType="image/png"/>
  <Override PartName="/ppt/media/image10.png" ContentType="image/png"/>
  <Override PartName="/ppt/media/image47.png" ContentType="image/png"/>
  <Override PartName="/ppt/media/image16.png" ContentType="image/png"/>
  <Override PartName="/ppt/media/image7.png" ContentType="image/png"/>
  <Override PartName="/ppt/media/image39.png" ContentType="image/png"/>
  <Override PartName="/ppt/media/image2.png" ContentType="image/png"/>
  <Override PartName="/ppt/media/image34.png" ContentType="image/png"/>
  <Override PartName="/ppt/media/image11.png" ContentType="image/png"/>
  <Override PartName="/ppt/media/image48.png" ContentType="image/png"/>
  <Override PartName="/ppt/media/image17.png" ContentType="image/png"/>
  <Override PartName="/ppt/media/image8.png" ContentType="image/png"/>
  <Override PartName="/ppt/media/image42.png" ContentType="image/png"/>
  <Override PartName="/ppt/media/image40.jpeg" ContentType="image/jpeg"/>
  <Override PartName="/ppt/media/image51.png" ContentType="image/png"/>
  <Override PartName="/ppt/media/image33.png" ContentType="image/png"/>
  <Override PartName="/ppt/media/image45.png" ContentType="image/png"/>
  <Override PartName="/ppt/media/image46.png" ContentType="image/png"/>
  <Override PartName="/ppt/media/image50.png" ContentType="image/png"/>
  <Override PartName="/ppt/media/image13.png" ContentType="image/png"/>
  <Override PartName="/ppt/media/image52.png" ContentType="image/png"/>
  <Override PartName="/ppt/media/image41.png" ContentType="image/png"/>
  <Override PartName="/ppt/media/image53.png" ContentType="image/png"/>
  <Override PartName="/ppt/media/image54.png" ContentType="image/png"/>
  <Override PartName="/ppt/media/image43.png" ContentType="image/png"/>
  <Override PartName="/ppt/media/image55.png" ContentType="image/png"/>
  <Override PartName="/ppt/media/image9.png" ContentType="image/png"/>
  <Override PartName="/ppt/media/image18.png" ContentType="image/png"/>
  <Override PartName="/ppt/media/image32.png" ContentType="image/png"/>
  <Override PartName="/ppt/media/image31.png" ContentType="image/png"/>
  <Override PartName="/ppt/media/image30.png" ContentType="image/png"/>
  <Override PartName="/ppt/media/image4.png" ContentType="image/png"/>
  <Override PartName="/ppt/media/image36.png" ContentType="image/png"/>
  <Override PartName="/ppt/media/image20.png" ContentType="image/png"/>
  <Override PartName="/ppt/media/image57.png" ContentType="image/png"/>
  <Override PartName="/ppt/media/image49.png" ContentType="image/png"/>
  <Override PartName="/ppt/media/image44.jpeg" ContentType="image/jpeg"/>
  <Override PartName="/ppt/media/image56.gif" ContentType="image/gif"/>
  <Override PartName="/ppt/media/image12.png" ContentType="image/png"/>
  <Override PartName="/ppt/media/image3.png" ContentType="image/png"/>
  <Override PartName="/ppt/media/image35.png" ContentType="image/png"/>
  <Override PartName="/ppt/slides/_rels/slide16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35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36.xml.rels" ContentType="application/vnd.openxmlformats-package.relationships+xml"/>
  <Override PartName="/ppt/slides/_rels/slide1.xml.rels" ContentType="application/vnd.openxmlformats-package.relationships+xml"/>
  <Override PartName="/ppt/slides/_rels/slide13.xml.rels" ContentType="application/vnd.openxmlformats-package.relationships+xml"/>
  <Override PartName="/ppt/slides/_rels/slide37.xml.rels" ContentType="application/vnd.openxmlformats-package.relationships+xml"/>
  <Override PartName="/ppt/slides/_rels/slide2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2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35.xml" ContentType="application/vnd.openxmlformats-officedocument.presentationml.slide+xml"/>
  <Override PartName="/ppt/slides/slide24.xml" ContentType="application/vnd.openxmlformats-officedocument.presentationml.slide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s/slide37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0" name="Объект 17"/>
          <p:cNvGraphicFramePr/>
          <p:nvPr/>
        </p:nvGraphicFramePr>
        <p:xfrm>
          <a:off x="225360" y="0"/>
          <a:ext cx="405720" cy="5295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" name="Объект 18"/>
          <p:cNvGraphicFramePr/>
          <p:nvPr/>
        </p:nvGraphicFramePr>
        <p:xfrm>
          <a:off x="225360" y="446040"/>
          <a:ext cx="405720" cy="5295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" name="Объект 19"/>
          <p:cNvGraphicFramePr/>
          <p:nvPr/>
        </p:nvGraphicFramePr>
        <p:xfrm>
          <a:off x="225360" y="893880"/>
          <a:ext cx="405720" cy="5277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5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" name="Объект 20"/>
          <p:cNvGraphicFramePr/>
          <p:nvPr/>
        </p:nvGraphicFramePr>
        <p:xfrm>
          <a:off x="225360" y="1339920"/>
          <a:ext cx="405720" cy="5295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7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" name="Объект 21"/>
          <p:cNvGraphicFramePr/>
          <p:nvPr/>
        </p:nvGraphicFramePr>
        <p:xfrm>
          <a:off x="225360" y="1817640"/>
          <a:ext cx="405720" cy="5295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9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" name="Объект 22"/>
          <p:cNvGraphicFramePr/>
          <p:nvPr/>
        </p:nvGraphicFramePr>
        <p:xfrm>
          <a:off x="225360" y="2263680"/>
          <a:ext cx="405720" cy="5295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1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" name="Объект 23"/>
          <p:cNvGraphicFramePr/>
          <p:nvPr/>
        </p:nvGraphicFramePr>
        <p:xfrm>
          <a:off x="225360" y="2711520"/>
          <a:ext cx="405720" cy="5277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3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" name="Объект 24"/>
          <p:cNvGraphicFramePr/>
          <p:nvPr/>
        </p:nvGraphicFramePr>
        <p:xfrm>
          <a:off x="225360" y="3157560"/>
          <a:ext cx="405720" cy="5295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5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" name="Объект 25"/>
          <p:cNvGraphicFramePr/>
          <p:nvPr/>
        </p:nvGraphicFramePr>
        <p:xfrm>
          <a:off x="225360" y="3605040"/>
          <a:ext cx="405720" cy="5277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7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" name="Объект 26"/>
          <p:cNvGraphicFramePr/>
          <p:nvPr/>
        </p:nvGraphicFramePr>
        <p:xfrm>
          <a:off x="225360" y="4051440"/>
          <a:ext cx="405720" cy="5295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9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" name="Объект 27"/>
          <p:cNvGraphicFramePr/>
          <p:nvPr/>
        </p:nvGraphicFramePr>
        <p:xfrm>
          <a:off x="225360" y="4497480"/>
          <a:ext cx="405720" cy="5295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21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" name="Объект 28"/>
          <p:cNvGraphicFramePr/>
          <p:nvPr/>
        </p:nvGraphicFramePr>
        <p:xfrm>
          <a:off x="225360" y="4944960"/>
          <a:ext cx="405720" cy="5277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23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" name="Объект 29"/>
          <p:cNvGraphicFramePr/>
          <p:nvPr/>
        </p:nvGraphicFramePr>
        <p:xfrm>
          <a:off x="225360" y="5435640"/>
          <a:ext cx="405720" cy="5277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25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" name="Объект 30"/>
          <p:cNvGraphicFramePr/>
          <p:nvPr/>
        </p:nvGraphicFramePr>
        <p:xfrm>
          <a:off x="225360" y="5881680"/>
          <a:ext cx="405720" cy="5295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27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" name="Объект 31"/>
          <p:cNvGraphicFramePr/>
          <p:nvPr/>
        </p:nvGraphicFramePr>
        <p:xfrm>
          <a:off x="225360" y="6327720"/>
          <a:ext cx="405720" cy="5295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29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4" name="Объект 17"/>
          <p:cNvGraphicFramePr/>
          <p:nvPr/>
        </p:nvGraphicFramePr>
        <p:xfrm>
          <a:off x="225360" y="0"/>
          <a:ext cx="405720" cy="5295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95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6" name="Объект 18"/>
          <p:cNvGraphicFramePr/>
          <p:nvPr/>
        </p:nvGraphicFramePr>
        <p:xfrm>
          <a:off x="225360" y="446040"/>
          <a:ext cx="405720" cy="5295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297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8" name="Объект 19"/>
          <p:cNvGraphicFramePr/>
          <p:nvPr/>
        </p:nvGraphicFramePr>
        <p:xfrm>
          <a:off x="225360" y="893880"/>
          <a:ext cx="405720" cy="5277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299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0" name="Объект 20"/>
          <p:cNvGraphicFramePr/>
          <p:nvPr/>
        </p:nvGraphicFramePr>
        <p:xfrm>
          <a:off x="225360" y="1339920"/>
          <a:ext cx="405720" cy="5295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301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2" name="Объект 21"/>
          <p:cNvGraphicFramePr/>
          <p:nvPr/>
        </p:nvGraphicFramePr>
        <p:xfrm>
          <a:off x="225360" y="1817640"/>
          <a:ext cx="405720" cy="5295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303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4" name="Объект 22"/>
          <p:cNvGraphicFramePr/>
          <p:nvPr/>
        </p:nvGraphicFramePr>
        <p:xfrm>
          <a:off x="225360" y="2263680"/>
          <a:ext cx="405720" cy="5295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305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6" name="Объект 23"/>
          <p:cNvGraphicFramePr/>
          <p:nvPr/>
        </p:nvGraphicFramePr>
        <p:xfrm>
          <a:off x="225360" y="2711520"/>
          <a:ext cx="405720" cy="5277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307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8" name="Объект 24"/>
          <p:cNvGraphicFramePr/>
          <p:nvPr/>
        </p:nvGraphicFramePr>
        <p:xfrm>
          <a:off x="225360" y="3157560"/>
          <a:ext cx="405720" cy="5295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309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0" name="Объект 25"/>
          <p:cNvGraphicFramePr/>
          <p:nvPr/>
        </p:nvGraphicFramePr>
        <p:xfrm>
          <a:off x="225360" y="3605040"/>
          <a:ext cx="405720" cy="5277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311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2" name="Объект 26"/>
          <p:cNvGraphicFramePr/>
          <p:nvPr/>
        </p:nvGraphicFramePr>
        <p:xfrm>
          <a:off x="225360" y="4051440"/>
          <a:ext cx="405720" cy="5295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313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4" name="Объект 27"/>
          <p:cNvGraphicFramePr/>
          <p:nvPr/>
        </p:nvGraphicFramePr>
        <p:xfrm>
          <a:off x="225360" y="4497480"/>
          <a:ext cx="405720" cy="5295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315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6" name="Объект 28"/>
          <p:cNvGraphicFramePr/>
          <p:nvPr/>
        </p:nvGraphicFramePr>
        <p:xfrm>
          <a:off x="225360" y="4944960"/>
          <a:ext cx="405720" cy="5277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317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8" name="Объект 29"/>
          <p:cNvGraphicFramePr/>
          <p:nvPr/>
        </p:nvGraphicFramePr>
        <p:xfrm>
          <a:off x="225360" y="5435640"/>
          <a:ext cx="405720" cy="5277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319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0" name="Объект 30"/>
          <p:cNvGraphicFramePr/>
          <p:nvPr/>
        </p:nvGraphicFramePr>
        <p:xfrm>
          <a:off x="225360" y="5881680"/>
          <a:ext cx="405720" cy="5295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321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2" name="Объект 31"/>
          <p:cNvGraphicFramePr/>
          <p:nvPr/>
        </p:nvGraphicFramePr>
        <p:xfrm>
          <a:off x="225360" y="6327720"/>
          <a:ext cx="405720" cy="5295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323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685800" y="46080"/>
            <a:ext cx="5262120" cy="27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body"/>
          </p:nvPr>
        </p:nvSpPr>
        <p:spPr>
          <a:xfrm>
            <a:off x="6211800" y="46080"/>
            <a:ext cx="5262120" cy="57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 type="body"/>
          </p:nvPr>
        </p:nvSpPr>
        <p:spPr>
          <a:xfrm>
            <a:off x="685800" y="346320"/>
            <a:ext cx="5262120" cy="27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8" name="Объект 17"/>
          <p:cNvGraphicFramePr/>
          <p:nvPr/>
        </p:nvGraphicFramePr>
        <p:xfrm>
          <a:off x="225360" y="0"/>
          <a:ext cx="405720" cy="5295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2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0" name="Объект 18"/>
          <p:cNvGraphicFramePr/>
          <p:nvPr/>
        </p:nvGraphicFramePr>
        <p:xfrm>
          <a:off x="225360" y="446040"/>
          <a:ext cx="405720" cy="5295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3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2" name="Объект 19"/>
          <p:cNvGraphicFramePr/>
          <p:nvPr/>
        </p:nvGraphicFramePr>
        <p:xfrm>
          <a:off x="225360" y="893880"/>
          <a:ext cx="405720" cy="5277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33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4" name="Объект 20"/>
          <p:cNvGraphicFramePr/>
          <p:nvPr/>
        </p:nvGraphicFramePr>
        <p:xfrm>
          <a:off x="225360" y="1339920"/>
          <a:ext cx="405720" cy="5295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33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6" name="Объект 21"/>
          <p:cNvGraphicFramePr/>
          <p:nvPr/>
        </p:nvGraphicFramePr>
        <p:xfrm>
          <a:off x="225360" y="1817640"/>
          <a:ext cx="405720" cy="5295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33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8" name="Объект 22"/>
          <p:cNvGraphicFramePr/>
          <p:nvPr/>
        </p:nvGraphicFramePr>
        <p:xfrm>
          <a:off x="225360" y="2263680"/>
          <a:ext cx="405720" cy="5295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33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0" name="Объект 23"/>
          <p:cNvGraphicFramePr/>
          <p:nvPr/>
        </p:nvGraphicFramePr>
        <p:xfrm>
          <a:off x="225360" y="2711520"/>
          <a:ext cx="405720" cy="5277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34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2" name="Объект 24"/>
          <p:cNvGraphicFramePr/>
          <p:nvPr/>
        </p:nvGraphicFramePr>
        <p:xfrm>
          <a:off x="225360" y="3157560"/>
          <a:ext cx="405720" cy="5295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34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4" name="Объект 25"/>
          <p:cNvGraphicFramePr/>
          <p:nvPr/>
        </p:nvGraphicFramePr>
        <p:xfrm>
          <a:off x="225360" y="3605040"/>
          <a:ext cx="405720" cy="5277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34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6" name="Объект 26"/>
          <p:cNvGraphicFramePr/>
          <p:nvPr/>
        </p:nvGraphicFramePr>
        <p:xfrm>
          <a:off x="225360" y="4051440"/>
          <a:ext cx="405720" cy="5295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34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8" name="Объект 27"/>
          <p:cNvGraphicFramePr/>
          <p:nvPr/>
        </p:nvGraphicFramePr>
        <p:xfrm>
          <a:off x="225360" y="4497480"/>
          <a:ext cx="405720" cy="5295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34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0" name="Объект 28"/>
          <p:cNvGraphicFramePr/>
          <p:nvPr/>
        </p:nvGraphicFramePr>
        <p:xfrm>
          <a:off x="225360" y="4944960"/>
          <a:ext cx="405720" cy="5277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35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2" name="Объект 29"/>
          <p:cNvGraphicFramePr/>
          <p:nvPr/>
        </p:nvGraphicFramePr>
        <p:xfrm>
          <a:off x="225360" y="5435640"/>
          <a:ext cx="405720" cy="5277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35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4" name="Объект 30"/>
          <p:cNvGraphicFramePr/>
          <p:nvPr/>
        </p:nvGraphicFramePr>
        <p:xfrm>
          <a:off x="225360" y="5881680"/>
          <a:ext cx="405720" cy="5295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35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6" name="Объект 31"/>
          <p:cNvGraphicFramePr/>
          <p:nvPr/>
        </p:nvGraphicFramePr>
        <p:xfrm>
          <a:off x="225360" y="6327720"/>
          <a:ext cx="405720" cy="5295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35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685800" y="46080"/>
            <a:ext cx="5262120" cy="57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6211800" y="46080"/>
            <a:ext cx="5262120" cy="27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61" name="PlaceHolder 4"/>
          <p:cNvSpPr>
            <a:spLocks noGrp="1"/>
          </p:cNvSpPr>
          <p:nvPr>
            <p:ph type="body"/>
          </p:nvPr>
        </p:nvSpPr>
        <p:spPr>
          <a:xfrm>
            <a:off x="6211800" y="346320"/>
            <a:ext cx="5262120" cy="27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2" name="Объект 17"/>
          <p:cNvGraphicFramePr/>
          <p:nvPr/>
        </p:nvGraphicFramePr>
        <p:xfrm>
          <a:off x="225360" y="0"/>
          <a:ext cx="405720" cy="5295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63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4" name="Объект 18"/>
          <p:cNvGraphicFramePr/>
          <p:nvPr/>
        </p:nvGraphicFramePr>
        <p:xfrm>
          <a:off x="225360" y="446040"/>
          <a:ext cx="405720" cy="5295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65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6" name="Объект 19"/>
          <p:cNvGraphicFramePr/>
          <p:nvPr/>
        </p:nvGraphicFramePr>
        <p:xfrm>
          <a:off x="225360" y="893880"/>
          <a:ext cx="405720" cy="5277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367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8" name="Объект 20"/>
          <p:cNvGraphicFramePr/>
          <p:nvPr/>
        </p:nvGraphicFramePr>
        <p:xfrm>
          <a:off x="225360" y="1339920"/>
          <a:ext cx="405720" cy="5295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369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0" name="Объект 21"/>
          <p:cNvGraphicFramePr/>
          <p:nvPr/>
        </p:nvGraphicFramePr>
        <p:xfrm>
          <a:off x="225360" y="1817640"/>
          <a:ext cx="405720" cy="5295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371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2" name="Объект 22"/>
          <p:cNvGraphicFramePr/>
          <p:nvPr/>
        </p:nvGraphicFramePr>
        <p:xfrm>
          <a:off x="225360" y="2263680"/>
          <a:ext cx="405720" cy="5295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373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4" name="Объект 23"/>
          <p:cNvGraphicFramePr/>
          <p:nvPr/>
        </p:nvGraphicFramePr>
        <p:xfrm>
          <a:off x="225360" y="2711520"/>
          <a:ext cx="405720" cy="5277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375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6" name="Объект 24"/>
          <p:cNvGraphicFramePr/>
          <p:nvPr/>
        </p:nvGraphicFramePr>
        <p:xfrm>
          <a:off x="225360" y="3157560"/>
          <a:ext cx="405720" cy="5295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377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8" name="Объект 25"/>
          <p:cNvGraphicFramePr/>
          <p:nvPr/>
        </p:nvGraphicFramePr>
        <p:xfrm>
          <a:off x="225360" y="3605040"/>
          <a:ext cx="405720" cy="5277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379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0" name="Объект 26"/>
          <p:cNvGraphicFramePr/>
          <p:nvPr/>
        </p:nvGraphicFramePr>
        <p:xfrm>
          <a:off x="225360" y="4051440"/>
          <a:ext cx="405720" cy="5295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381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2" name="Объект 27"/>
          <p:cNvGraphicFramePr/>
          <p:nvPr/>
        </p:nvGraphicFramePr>
        <p:xfrm>
          <a:off x="225360" y="4497480"/>
          <a:ext cx="405720" cy="5295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383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4" name="Объект 28"/>
          <p:cNvGraphicFramePr/>
          <p:nvPr/>
        </p:nvGraphicFramePr>
        <p:xfrm>
          <a:off x="225360" y="4944960"/>
          <a:ext cx="405720" cy="5277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385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6" name="Объект 29"/>
          <p:cNvGraphicFramePr/>
          <p:nvPr/>
        </p:nvGraphicFramePr>
        <p:xfrm>
          <a:off x="225360" y="5435640"/>
          <a:ext cx="405720" cy="5277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387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8" name="Объект 30"/>
          <p:cNvGraphicFramePr/>
          <p:nvPr/>
        </p:nvGraphicFramePr>
        <p:xfrm>
          <a:off x="225360" y="5881680"/>
          <a:ext cx="405720" cy="5295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389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90" name="Объект 31"/>
          <p:cNvGraphicFramePr/>
          <p:nvPr/>
        </p:nvGraphicFramePr>
        <p:xfrm>
          <a:off x="225360" y="6327720"/>
          <a:ext cx="405720" cy="5295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391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 type="body"/>
          </p:nvPr>
        </p:nvSpPr>
        <p:spPr>
          <a:xfrm>
            <a:off x="685800" y="46080"/>
            <a:ext cx="5262120" cy="27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 type="body"/>
          </p:nvPr>
        </p:nvSpPr>
        <p:spPr>
          <a:xfrm>
            <a:off x="6211800" y="46080"/>
            <a:ext cx="5262120" cy="27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95" name="PlaceHolder 4"/>
          <p:cNvSpPr>
            <a:spLocks noGrp="1"/>
          </p:cNvSpPr>
          <p:nvPr>
            <p:ph type="body"/>
          </p:nvPr>
        </p:nvSpPr>
        <p:spPr>
          <a:xfrm>
            <a:off x="685800" y="346320"/>
            <a:ext cx="10783440" cy="27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Объект 17"/>
          <p:cNvGraphicFramePr/>
          <p:nvPr/>
        </p:nvGraphicFramePr>
        <p:xfrm>
          <a:off x="225360" y="0"/>
          <a:ext cx="405720" cy="5295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3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" name="Объект 18"/>
          <p:cNvGraphicFramePr/>
          <p:nvPr/>
        </p:nvGraphicFramePr>
        <p:xfrm>
          <a:off x="225360" y="446040"/>
          <a:ext cx="405720" cy="5295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5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" name="Объект 19"/>
          <p:cNvGraphicFramePr/>
          <p:nvPr/>
        </p:nvGraphicFramePr>
        <p:xfrm>
          <a:off x="225360" y="893880"/>
          <a:ext cx="405720" cy="5277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37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" name="Объект 20"/>
          <p:cNvGraphicFramePr/>
          <p:nvPr/>
        </p:nvGraphicFramePr>
        <p:xfrm>
          <a:off x="225360" y="1339920"/>
          <a:ext cx="405720" cy="5295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39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" name="Объект 21"/>
          <p:cNvGraphicFramePr/>
          <p:nvPr/>
        </p:nvGraphicFramePr>
        <p:xfrm>
          <a:off x="225360" y="1817640"/>
          <a:ext cx="405720" cy="5295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41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2" name="Объект 22"/>
          <p:cNvGraphicFramePr/>
          <p:nvPr/>
        </p:nvGraphicFramePr>
        <p:xfrm>
          <a:off x="225360" y="2263680"/>
          <a:ext cx="405720" cy="5295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43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" name="Объект 23"/>
          <p:cNvGraphicFramePr/>
          <p:nvPr/>
        </p:nvGraphicFramePr>
        <p:xfrm>
          <a:off x="225360" y="2711520"/>
          <a:ext cx="405720" cy="5277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45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" name="Объект 24"/>
          <p:cNvGraphicFramePr/>
          <p:nvPr/>
        </p:nvGraphicFramePr>
        <p:xfrm>
          <a:off x="225360" y="3157560"/>
          <a:ext cx="405720" cy="5295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47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" name="Объект 25"/>
          <p:cNvGraphicFramePr/>
          <p:nvPr/>
        </p:nvGraphicFramePr>
        <p:xfrm>
          <a:off x="225360" y="3605040"/>
          <a:ext cx="405720" cy="5277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49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" name="Объект 26"/>
          <p:cNvGraphicFramePr/>
          <p:nvPr/>
        </p:nvGraphicFramePr>
        <p:xfrm>
          <a:off x="225360" y="4051440"/>
          <a:ext cx="405720" cy="5295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51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" name="Объект 27"/>
          <p:cNvGraphicFramePr/>
          <p:nvPr/>
        </p:nvGraphicFramePr>
        <p:xfrm>
          <a:off x="225360" y="4497480"/>
          <a:ext cx="405720" cy="5295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53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" name="Объект 28"/>
          <p:cNvGraphicFramePr/>
          <p:nvPr/>
        </p:nvGraphicFramePr>
        <p:xfrm>
          <a:off x="225360" y="4944960"/>
          <a:ext cx="405720" cy="5277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55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" name="Объект 29"/>
          <p:cNvGraphicFramePr/>
          <p:nvPr/>
        </p:nvGraphicFramePr>
        <p:xfrm>
          <a:off x="225360" y="5435640"/>
          <a:ext cx="405720" cy="5277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57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8" name="Объект 30"/>
          <p:cNvGraphicFramePr/>
          <p:nvPr/>
        </p:nvGraphicFramePr>
        <p:xfrm>
          <a:off x="225360" y="5881680"/>
          <a:ext cx="405720" cy="5295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59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" name="Объект 31"/>
          <p:cNvGraphicFramePr/>
          <p:nvPr/>
        </p:nvGraphicFramePr>
        <p:xfrm>
          <a:off x="225360" y="6327720"/>
          <a:ext cx="405720" cy="5295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61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85800" y="46080"/>
            <a:ext cx="10783440" cy="27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85800" y="346320"/>
            <a:ext cx="10783440" cy="27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Объект 17"/>
          <p:cNvGraphicFramePr/>
          <p:nvPr/>
        </p:nvGraphicFramePr>
        <p:xfrm>
          <a:off x="225360" y="0"/>
          <a:ext cx="405720" cy="5295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66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" name="Объект 18"/>
          <p:cNvGraphicFramePr/>
          <p:nvPr/>
        </p:nvGraphicFramePr>
        <p:xfrm>
          <a:off x="225360" y="446040"/>
          <a:ext cx="405720" cy="5295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68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9" name="Объект 19"/>
          <p:cNvGraphicFramePr/>
          <p:nvPr/>
        </p:nvGraphicFramePr>
        <p:xfrm>
          <a:off x="225360" y="893880"/>
          <a:ext cx="405720" cy="5277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70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" name="Объект 20"/>
          <p:cNvGraphicFramePr/>
          <p:nvPr/>
        </p:nvGraphicFramePr>
        <p:xfrm>
          <a:off x="225360" y="1339920"/>
          <a:ext cx="405720" cy="5295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72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3" name="Объект 21"/>
          <p:cNvGraphicFramePr/>
          <p:nvPr/>
        </p:nvGraphicFramePr>
        <p:xfrm>
          <a:off x="225360" y="1817640"/>
          <a:ext cx="405720" cy="5295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74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" name="Объект 22"/>
          <p:cNvGraphicFramePr/>
          <p:nvPr/>
        </p:nvGraphicFramePr>
        <p:xfrm>
          <a:off x="225360" y="2263680"/>
          <a:ext cx="405720" cy="5295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76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" name="Объект 23"/>
          <p:cNvGraphicFramePr/>
          <p:nvPr/>
        </p:nvGraphicFramePr>
        <p:xfrm>
          <a:off x="225360" y="2711520"/>
          <a:ext cx="405720" cy="5277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78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" name="Объект 24"/>
          <p:cNvGraphicFramePr/>
          <p:nvPr/>
        </p:nvGraphicFramePr>
        <p:xfrm>
          <a:off x="225360" y="3157560"/>
          <a:ext cx="405720" cy="5295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80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" name="Объект 25"/>
          <p:cNvGraphicFramePr/>
          <p:nvPr/>
        </p:nvGraphicFramePr>
        <p:xfrm>
          <a:off x="225360" y="3605040"/>
          <a:ext cx="405720" cy="5277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82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" name="Объект 26"/>
          <p:cNvGraphicFramePr/>
          <p:nvPr/>
        </p:nvGraphicFramePr>
        <p:xfrm>
          <a:off x="225360" y="4051440"/>
          <a:ext cx="405720" cy="5295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84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" name="Объект 27"/>
          <p:cNvGraphicFramePr/>
          <p:nvPr/>
        </p:nvGraphicFramePr>
        <p:xfrm>
          <a:off x="225360" y="4497480"/>
          <a:ext cx="405720" cy="5295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86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" name="Объект 28"/>
          <p:cNvGraphicFramePr/>
          <p:nvPr/>
        </p:nvGraphicFramePr>
        <p:xfrm>
          <a:off x="225360" y="4944960"/>
          <a:ext cx="405720" cy="5277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88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9" name="Объект 29"/>
          <p:cNvGraphicFramePr/>
          <p:nvPr/>
        </p:nvGraphicFramePr>
        <p:xfrm>
          <a:off x="225360" y="5435640"/>
          <a:ext cx="405720" cy="5277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90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1" name="Объект 30"/>
          <p:cNvGraphicFramePr/>
          <p:nvPr/>
        </p:nvGraphicFramePr>
        <p:xfrm>
          <a:off x="225360" y="5881680"/>
          <a:ext cx="405720" cy="5295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92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3" name="Объект 31"/>
          <p:cNvGraphicFramePr/>
          <p:nvPr/>
        </p:nvGraphicFramePr>
        <p:xfrm>
          <a:off x="225360" y="6327720"/>
          <a:ext cx="405720" cy="5295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94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85800" y="46080"/>
            <a:ext cx="5262120" cy="27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11800" y="46080"/>
            <a:ext cx="5262120" cy="27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85800" y="346320"/>
            <a:ext cx="5262120" cy="27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9" name="PlaceHolder 5"/>
          <p:cNvSpPr>
            <a:spLocks noGrp="1"/>
          </p:cNvSpPr>
          <p:nvPr>
            <p:ph type="body"/>
          </p:nvPr>
        </p:nvSpPr>
        <p:spPr>
          <a:xfrm>
            <a:off x="6211800" y="346320"/>
            <a:ext cx="5262120" cy="27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" name="Объект 17"/>
          <p:cNvGraphicFramePr/>
          <p:nvPr/>
        </p:nvGraphicFramePr>
        <p:xfrm>
          <a:off x="225360" y="0"/>
          <a:ext cx="405720" cy="5295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01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2" name="Объект 18"/>
          <p:cNvGraphicFramePr/>
          <p:nvPr/>
        </p:nvGraphicFramePr>
        <p:xfrm>
          <a:off x="225360" y="446040"/>
          <a:ext cx="405720" cy="5295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03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4" name="Объект 19"/>
          <p:cNvGraphicFramePr/>
          <p:nvPr/>
        </p:nvGraphicFramePr>
        <p:xfrm>
          <a:off x="225360" y="893880"/>
          <a:ext cx="405720" cy="5277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05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6" name="Объект 20"/>
          <p:cNvGraphicFramePr/>
          <p:nvPr/>
        </p:nvGraphicFramePr>
        <p:xfrm>
          <a:off x="225360" y="1339920"/>
          <a:ext cx="405720" cy="5295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07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8" name="Объект 21"/>
          <p:cNvGraphicFramePr/>
          <p:nvPr/>
        </p:nvGraphicFramePr>
        <p:xfrm>
          <a:off x="225360" y="1817640"/>
          <a:ext cx="405720" cy="5295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09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0" name="Объект 22"/>
          <p:cNvGraphicFramePr/>
          <p:nvPr/>
        </p:nvGraphicFramePr>
        <p:xfrm>
          <a:off x="225360" y="2263680"/>
          <a:ext cx="405720" cy="5295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11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2" name="Объект 23"/>
          <p:cNvGraphicFramePr/>
          <p:nvPr/>
        </p:nvGraphicFramePr>
        <p:xfrm>
          <a:off x="225360" y="2711520"/>
          <a:ext cx="405720" cy="5277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13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4" name="Объект 24"/>
          <p:cNvGraphicFramePr/>
          <p:nvPr/>
        </p:nvGraphicFramePr>
        <p:xfrm>
          <a:off x="225360" y="3157560"/>
          <a:ext cx="405720" cy="5295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15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6" name="Объект 25"/>
          <p:cNvGraphicFramePr/>
          <p:nvPr/>
        </p:nvGraphicFramePr>
        <p:xfrm>
          <a:off x="225360" y="3605040"/>
          <a:ext cx="405720" cy="5277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17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8" name="Объект 26"/>
          <p:cNvGraphicFramePr/>
          <p:nvPr/>
        </p:nvGraphicFramePr>
        <p:xfrm>
          <a:off x="225360" y="4051440"/>
          <a:ext cx="405720" cy="5295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19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0" name="Объект 27"/>
          <p:cNvGraphicFramePr/>
          <p:nvPr/>
        </p:nvGraphicFramePr>
        <p:xfrm>
          <a:off x="225360" y="4497480"/>
          <a:ext cx="405720" cy="5295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121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2" name="Объект 28"/>
          <p:cNvGraphicFramePr/>
          <p:nvPr/>
        </p:nvGraphicFramePr>
        <p:xfrm>
          <a:off x="225360" y="4944960"/>
          <a:ext cx="405720" cy="5277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123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4" name="Объект 29"/>
          <p:cNvGraphicFramePr/>
          <p:nvPr/>
        </p:nvGraphicFramePr>
        <p:xfrm>
          <a:off x="225360" y="5435640"/>
          <a:ext cx="405720" cy="5277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125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6" name="Объект 30"/>
          <p:cNvGraphicFramePr/>
          <p:nvPr/>
        </p:nvGraphicFramePr>
        <p:xfrm>
          <a:off x="225360" y="5881680"/>
          <a:ext cx="405720" cy="5295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127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8" name="Объект 31"/>
          <p:cNvGraphicFramePr/>
          <p:nvPr/>
        </p:nvGraphicFramePr>
        <p:xfrm>
          <a:off x="225360" y="6327720"/>
          <a:ext cx="405720" cy="5295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129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85800" y="46080"/>
            <a:ext cx="3471840" cy="27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331880" y="46080"/>
            <a:ext cx="3471840" cy="27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7978320" y="46080"/>
            <a:ext cx="3471840" cy="27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body"/>
          </p:nvPr>
        </p:nvSpPr>
        <p:spPr>
          <a:xfrm>
            <a:off x="685800" y="346320"/>
            <a:ext cx="3471840" cy="27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35" name="PlaceHolder 6"/>
          <p:cNvSpPr>
            <a:spLocks noGrp="1"/>
          </p:cNvSpPr>
          <p:nvPr>
            <p:ph type="body"/>
          </p:nvPr>
        </p:nvSpPr>
        <p:spPr>
          <a:xfrm>
            <a:off x="4331880" y="346320"/>
            <a:ext cx="3471840" cy="27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36" name="PlaceHolder 7"/>
          <p:cNvSpPr>
            <a:spLocks noGrp="1"/>
          </p:cNvSpPr>
          <p:nvPr>
            <p:ph type="body"/>
          </p:nvPr>
        </p:nvSpPr>
        <p:spPr>
          <a:xfrm>
            <a:off x="7978320" y="346320"/>
            <a:ext cx="3471840" cy="27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" name="Объект 17"/>
          <p:cNvGraphicFramePr/>
          <p:nvPr/>
        </p:nvGraphicFramePr>
        <p:xfrm>
          <a:off x="225360" y="0"/>
          <a:ext cx="405720" cy="5295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38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9" name="Объект 18"/>
          <p:cNvGraphicFramePr/>
          <p:nvPr/>
        </p:nvGraphicFramePr>
        <p:xfrm>
          <a:off x="225360" y="446040"/>
          <a:ext cx="405720" cy="5295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40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1" name="Объект 19"/>
          <p:cNvGraphicFramePr/>
          <p:nvPr/>
        </p:nvGraphicFramePr>
        <p:xfrm>
          <a:off x="225360" y="893880"/>
          <a:ext cx="405720" cy="5277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42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3" name="Объект 20"/>
          <p:cNvGraphicFramePr/>
          <p:nvPr/>
        </p:nvGraphicFramePr>
        <p:xfrm>
          <a:off x="225360" y="1339920"/>
          <a:ext cx="405720" cy="5295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44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5" name="Объект 21"/>
          <p:cNvGraphicFramePr/>
          <p:nvPr/>
        </p:nvGraphicFramePr>
        <p:xfrm>
          <a:off x="225360" y="1817640"/>
          <a:ext cx="405720" cy="5295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46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7" name="Объект 22"/>
          <p:cNvGraphicFramePr/>
          <p:nvPr/>
        </p:nvGraphicFramePr>
        <p:xfrm>
          <a:off x="225360" y="2263680"/>
          <a:ext cx="405720" cy="5295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48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9" name="Объект 23"/>
          <p:cNvGraphicFramePr/>
          <p:nvPr/>
        </p:nvGraphicFramePr>
        <p:xfrm>
          <a:off x="225360" y="2711520"/>
          <a:ext cx="405720" cy="5277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50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1" name="Объект 24"/>
          <p:cNvGraphicFramePr/>
          <p:nvPr/>
        </p:nvGraphicFramePr>
        <p:xfrm>
          <a:off x="225360" y="3157560"/>
          <a:ext cx="405720" cy="5295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52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3" name="Объект 25"/>
          <p:cNvGraphicFramePr/>
          <p:nvPr/>
        </p:nvGraphicFramePr>
        <p:xfrm>
          <a:off x="225360" y="3605040"/>
          <a:ext cx="405720" cy="5277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54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5" name="Объект 26"/>
          <p:cNvGraphicFramePr/>
          <p:nvPr/>
        </p:nvGraphicFramePr>
        <p:xfrm>
          <a:off x="225360" y="4051440"/>
          <a:ext cx="405720" cy="5295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56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7" name="Объект 27"/>
          <p:cNvGraphicFramePr/>
          <p:nvPr/>
        </p:nvGraphicFramePr>
        <p:xfrm>
          <a:off x="225360" y="4497480"/>
          <a:ext cx="405720" cy="5295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158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9" name="Объект 28"/>
          <p:cNvGraphicFramePr/>
          <p:nvPr/>
        </p:nvGraphicFramePr>
        <p:xfrm>
          <a:off x="225360" y="4944960"/>
          <a:ext cx="405720" cy="5277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160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1" name="Объект 29"/>
          <p:cNvGraphicFramePr/>
          <p:nvPr/>
        </p:nvGraphicFramePr>
        <p:xfrm>
          <a:off x="225360" y="5435640"/>
          <a:ext cx="405720" cy="5277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162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3" name="Объект 30"/>
          <p:cNvGraphicFramePr/>
          <p:nvPr/>
        </p:nvGraphicFramePr>
        <p:xfrm>
          <a:off x="225360" y="5881680"/>
          <a:ext cx="405720" cy="5295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164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5" name="Объект 31"/>
          <p:cNvGraphicFramePr/>
          <p:nvPr/>
        </p:nvGraphicFramePr>
        <p:xfrm>
          <a:off x="225360" y="6327720"/>
          <a:ext cx="405720" cy="5295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166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" name="Объект 17"/>
          <p:cNvGraphicFramePr/>
          <p:nvPr/>
        </p:nvGraphicFramePr>
        <p:xfrm>
          <a:off x="225360" y="0"/>
          <a:ext cx="405720" cy="5295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6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0" name="Объект 18"/>
          <p:cNvGraphicFramePr/>
          <p:nvPr/>
        </p:nvGraphicFramePr>
        <p:xfrm>
          <a:off x="225360" y="446040"/>
          <a:ext cx="405720" cy="5295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7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2" name="Объект 19"/>
          <p:cNvGraphicFramePr/>
          <p:nvPr/>
        </p:nvGraphicFramePr>
        <p:xfrm>
          <a:off x="225360" y="893880"/>
          <a:ext cx="405720" cy="5277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7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4" name="Объект 20"/>
          <p:cNvGraphicFramePr/>
          <p:nvPr/>
        </p:nvGraphicFramePr>
        <p:xfrm>
          <a:off x="225360" y="1339920"/>
          <a:ext cx="405720" cy="5295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7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6" name="Объект 21"/>
          <p:cNvGraphicFramePr/>
          <p:nvPr/>
        </p:nvGraphicFramePr>
        <p:xfrm>
          <a:off x="225360" y="1817640"/>
          <a:ext cx="405720" cy="5295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7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8" name="Объект 22"/>
          <p:cNvGraphicFramePr/>
          <p:nvPr/>
        </p:nvGraphicFramePr>
        <p:xfrm>
          <a:off x="225360" y="2263680"/>
          <a:ext cx="405720" cy="5295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7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0" name="Объект 23"/>
          <p:cNvGraphicFramePr/>
          <p:nvPr/>
        </p:nvGraphicFramePr>
        <p:xfrm>
          <a:off x="225360" y="2711520"/>
          <a:ext cx="405720" cy="5277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8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2" name="Объект 24"/>
          <p:cNvGraphicFramePr/>
          <p:nvPr/>
        </p:nvGraphicFramePr>
        <p:xfrm>
          <a:off x="225360" y="3157560"/>
          <a:ext cx="405720" cy="5295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8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4" name="Объект 25"/>
          <p:cNvGraphicFramePr/>
          <p:nvPr/>
        </p:nvGraphicFramePr>
        <p:xfrm>
          <a:off x="225360" y="3605040"/>
          <a:ext cx="405720" cy="5277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8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6" name="Объект 26"/>
          <p:cNvGraphicFramePr/>
          <p:nvPr/>
        </p:nvGraphicFramePr>
        <p:xfrm>
          <a:off x="225360" y="4051440"/>
          <a:ext cx="405720" cy="5295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8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8" name="Объект 27"/>
          <p:cNvGraphicFramePr/>
          <p:nvPr/>
        </p:nvGraphicFramePr>
        <p:xfrm>
          <a:off x="225360" y="4497480"/>
          <a:ext cx="405720" cy="5295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18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0" name="Объект 28"/>
          <p:cNvGraphicFramePr/>
          <p:nvPr/>
        </p:nvGraphicFramePr>
        <p:xfrm>
          <a:off x="225360" y="4944960"/>
          <a:ext cx="405720" cy="5277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19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2" name="Объект 29"/>
          <p:cNvGraphicFramePr/>
          <p:nvPr/>
        </p:nvGraphicFramePr>
        <p:xfrm>
          <a:off x="225360" y="5435640"/>
          <a:ext cx="405720" cy="5277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19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4" name="Объект 30"/>
          <p:cNvGraphicFramePr/>
          <p:nvPr/>
        </p:nvGraphicFramePr>
        <p:xfrm>
          <a:off x="225360" y="5881680"/>
          <a:ext cx="405720" cy="5295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19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6" name="Объект 31"/>
          <p:cNvGraphicFramePr/>
          <p:nvPr/>
        </p:nvGraphicFramePr>
        <p:xfrm>
          <a:off x="225360" y="6327720"/>
          <a:ext cx="405720" cy="5295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19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685800" y="46080"/>
            <a:ext cx="10783440" cy="57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0" name="Объект 17"/>
          <p:cNvGraphicFramePr/>
          <p:nvPr/>
        </p:nvGraphicFramePr>
        <p:xfrm>
          <a:off x="225360" y="0"/>
          <a:ext cx="405720" cy="5295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01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2" name="Объект 18"/>
          <p:cNvGraphicFramePr/>
          <p:nvPr/>
        </p:nvGraphicFramePr>
        <p:xfrm>
          <a:off x="225360" y="446040"/>
          <a:ext cx="405720" cy="5295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203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4" name="Объект 19"/>
          <p:cNvGraphicFramePr/>
          <p:nvPr/>
        </p:nvGraphicFramePr>
        <p:xfrm>
          <a:off x="225360" y="893880"/>
          <a:ext cx="405720" cy="5277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205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6" name="Объект 20"/>
          <p:cNvGraphicFramePr/>
          <p:nvPr/>
        </p:nvGraphicFramePr>
        <p:xfrm>
          <a:off x="225360" y="1339920"/>
          <a:ext cx="405720" cy="5295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207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8" name="Объект 21"/>
          <p:cNvGraphicFramePr/>
          <p:nvPr/>
        </p:nvGraphicFramePr>
        <p:xfrm>
          <a:off x="225360" y="1817640"/>
          <a:ext cx="405720" cy="5295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209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0" name="Объект 22"/>
          <p:cNvGraphicFramePr/>
          <p:nvPr/>
        </p:nvGraphicFramePr>
        <p:xfrm>
          <a:off x="225360" y="2263680"/>
          <a:ext cx="405720" cy="5295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211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2" name="Объект 23"/>
          <p:cNvGraphicFramePr/>
          <p:nvPr/>
        </p:nvGraphicFramePr>
        <p:xfrm>
          <a:off x="225360" y="2711520"/>
          <a:ext cx="405720" cy="5277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213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4" name="Объект 24"/>
          <p:cNvGraphicFramePr/>
          <p:nvPr/>
        </p:nvGraphicFramePr>
        <p:xfrm>
          <a:off x="225360" y="3157560"/>
          <a:ext cx="405720" cy="5295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215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6" name="Объект 25"/>
          <p:cNvGraphicFramePr/>
          <p:nvPr/>
        </p:nvGraphicFramePr>
        <p:xfrm>
          <a:off x="225360" y="3605040"/>
          <a:ext cx="405720" cy="5277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217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8" name="Объект 26"/>
          <p:cNvGraphicFramePr/>
          <p:nvPr/>
        </p:nvGraphicFramePr>
        <p:xfrm>
          <a:off x="225360" y="4051440"/>
          <a:ext cx="405720" cy="5295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219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0" name="Объект 27"/>
          <p:cNvGraphicFramePr/>
          <p:nvPr/>
        </p:nvGraphicFramePr>
        <p:xfrm>
          <a:off x="225360" y="4497480"/>
          <a:ext cx="405720" cy="5295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221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2" name="Объект 28"/>
          <p:cNvGraphicFramePr/>
          <p:nvPr/>
        </p:nvGraphicFramePr>
        <p:xfrm>
          <a:off x="225360" y="4944960"/>
          <a:ext cx="405720" cy="5277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223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4" name="Объект 29"/>
          <p:cNvGraphicFramePr/>
          <p:nvPr/>
        </p:nvGraphicFramePr>
        <p:xfrm>
          <a:off x="225360" y="5435640"/>
          <a:ext cx="405720" cy="5277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225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6" name="Объект 30"/>
          <p:cNvGraphicFramePr/>
          <p:nvPr/>
        </p:nvGraphicFramePr>
        <p:xfrm>
          <a:off x="225360" y="5881680"/>
          <a:ext cx="405720" cy="5295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227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8" name="Объект 31"/>
          <p:cNvGraphicFramePr/>
          <p:nvPr/>
        </p:nvGraphicFramePr>
        <p:xfrm>
          <a:off x="225360" y="6327720"/>
          <a:ext cx="405720" cy="5295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229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85800" y="46080"/>
            <a:ext cx="5262120" cy="57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6211800" y="46080"/>
            <a:ext cx="5262120" cy="57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3" name="Объект 17"/>
          <p:cNvGraphicFramePr/>
          <p:nvPr/>
        </p:nvGraphicFramePr>
        <p:xfrm>
          <a:off x="225360" y="0"/>
          <a:ext cx="405720" cy="5295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34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5" name="Объект 18"/>
          <p:cNvGraphicFramePr/>
          <p:nvPr/>
        </p:nvGraphicFramePr>
        <p:xfrm>
          <a:off x="225360" y="446040"/>
          <a:ext cx="405720" cy="5295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236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7" name="Объект 19"/>
          <p:cNvGraphicFramePr/>
          <p:nvPr/>
        </p:nvGraphicFramePr>
        <p:xfrm>
          <a:off x="225360" y="893880"/>
          <a:ext cx="405720" cy="5277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238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9" name="Объект 20"/>
          <p:cNvGraphicFramePr/>
          <p:nvPr/>
        </p:nvGraphicFramePr>
        <p:xfrm>
          <a:off x="225360" y="1339920"/>
          <a:ext cx="405720" cy="5295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240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1" name="Объект 21"/>
          <p:cNvGraphicFramePr/>
          <p:nvPr/>
        </p:nvGraphicFramePr>
        <p:xfrm>
          <a:off x="225360" y="1817640"/>
          <a:ext cx="405720" cy="5295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242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3" name="Объект 22"/>
          <p:cNvGraphicFramePr/>
          <p:nvPr/>
        </p:nvGraphicFramePr>
        <p:xfrm>
          <a:off x="225360" y="2263680"/>
          <a:ext cx="405720" cy="5295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244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5" name="Объект 23"/>
          <p:cNvGraphicFramePr/>
          <p:nvPr/>
        </p:nvGraphicFramePr>
        <p:xfrm>
          <a:off x="225360" y="2711520"/>
          <a:ext cx="405720" cy="5277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246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7" name="Объект 24"/>
          <p:cNvGraphicFramePr/>
          <p:nvPr/>
        </p:nvGraphicFramePr>
        <p:xfrm>
          <a:off x="225360" y="3157560"/>
          <a:ext cx="405720" cy="5295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248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9" name="Объект 25"/>
          <p:cNvGraphicFramePr/>
          <p:nvPr/>
        </p:nvGraphicFramePr>
        <p:xfrm>
          <a:off x="225360" y="3605040"/>
          <a:ext cx="405720" cy="5277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250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1" name="Объект 26"/>
          <p:cNvGraphicFramePr/>
          <p:nvPr/>
        </p:nvGraphicFramePr>
        <p:xfrm>
          <a:off x="225360" y="4051440"/>
          <a:ext cx="405720" cy="5295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252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3" name="Объект 27"/>
          <p:cNvGraphicFramePr/>
          <p:nvPr/>
        </p:nvGraphicFramePr>
        <p:xfrm>
          <a:off x="225360" y="4497480"/>
          <a:ext cx="405720" cy="5295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254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5" name="Объект 28"/>
          <p:cNvGraphicFramePr/>
          <p:nvPr/>
        </p:nvGraphicFramePr>
        <p:xfrm>
          <a:off x="225360" y="4944960"/>
          <a:ext cx="405720" cy="5277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256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7" name="Объект 29"/>
          <p:cNvGraphicFramePr/>
          <p:nvPr/>
        </p:nvGraphicFramePr>
        <p:xfrm>
          <a:off x="225360" y="5435640"/>
          <a:ext cx="405720" cy="5277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258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9" name="Объект 30"/>
          <p:cNvGraphicFramePr/>
          <p:nvPr/>
        </p:nvGraphicFramePr>
        <p:xfrm>
          <a:off x="225360" y="5881680"/>
          <a:ext cx="405720" cy="5295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260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1" name="Объект 31"/>
          <p:cNvGraphicFramePr/>
          <p:nvPr/>
        </p:nvGraphicFramePr>
        <p:xfrm>
          <a:off x="225360" y="6327720"/>
          <a:ext cx="405720" cy="5295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262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4" name="Объект 17"/>
          <p:cNvGraphicFramePr/>
          <p:nvPr/>
        </p:nvGraphicFramePr>
        <p:xfrm>
          <a:off x="225360" y="0"/>
          <a:ext cx="405720" cy="5295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65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6" name="Объект 18"/>
          <p:cNvGraphicFramePr/>
          <p:nvPr/>
        </p:nvGraphicFramePr>
        <p:xfrm>
          <a:off x="225360" y="446040"/>
          <a:ext cx="405720" cy="5295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267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8" name="Объект 19"/>
          <p:cNvGraphicFramePr/>
          <p:nvPr/>
        </p:nvGraphicFramePr>
        <p:xfrm>
          <a:off x="225360" y="893880"/>
          <a:ext cx="405720" cy="5277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269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0" name="Объект 20"/>
          <p:cNvGraphicFramePr/>
          <p:nvPr/>
        </p:nvGraphicFramePr>
        <p:xfrm>
          <a:off x="225360" y="1339920"/>
          <a:ext cx="405720" cy="5295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271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2" name="Объект 21"/>
          <p:cNvGraphicFramePr/>
          <p:nvPr/>
        </p:nvGraphicFramePr>
        <p:xfrm>
          <a:off x="225360" y="1817640"/>
          <a:ext cx="405720" cy="5295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273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4" name="Объект 22"/>
          <p:cNvGraphicFramePr/>
          <p:nvPr/>
        </p:nvGraphicFramePr>
        <p:xfrm>
          <a:off x="225360" y="2263680"/>
          <a:ext cx="405720" cy="5295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275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6" name="Объект 23"/>
          <p:cNvGraphicFramePr/>
          <p:nvPr/>
        </p:nvGraphicFramePr>
        <p:xfrm>
          <a:off x="225360" y="2711520"/>
          <a:ext cx="405720" cy="5277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277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8" name="Объект 24"/>
          <p:cNvGraphicFramePr/>
          <p:nvPr/>
        </p:nvGraphicFramePr>
        <p:xfrm>
          <a:off x="225360" y="3157560"/>
          <a:ext cx="405720" cy="5295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279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0" name="Объект 25"/>
          <p:cNvGraphicFramePr/>
          <p:nvPr/>
        </p:nvGraphicFramePr>
        <p:xfrm>
          <a:off x="225360" y="3605040"/>
          <a:ext cx="405720" cy="5277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281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2" name="Объект 26"/>
          <p:cNvGraphicFramePr/>
          <p:nvPr/>
        </p:nvGraphicFramePr>
        <p:xfrm>
          <a:off x="225360" y="4051440"/>
          <a:ext cx="405720" cy="5295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283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4" name="Объект 27"/>
          <p:cNvGraphicFramePr/>
          <p:nvPr/>
        </p:nvGraphicFramePr>
        <p:xfrm>
          <a:off x="225360" y="4497480"/>
          <a:ext cx="405720" cy="5295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285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6" name="Объект 28"/>
          <p:cNvGraphicFramePr/>
          <p:nvPr/>
        </p:nvGraphicFramePr>
        <p:xfrm>
          <a:off x="225360" y="4944960"/>
          <a:ext cx="405720" cy="5277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287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8" name="Объект 29"/>
          <p:cNvGraphicFramePr/>
          <p:nvPr/>
        </p:nvGraphicFramePr>
        <p:xfrm>
          <a:off x="225360" y="5435640"/>
          <a:ext cx="405720" cy="5277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289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405720" cy="5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0" name="Объект 30"/>
          <p:cNvGraphicFramePr/>
          <p:nvPr/>
        </p:nvGraphicFramePr>
        <p:xfrm>
          <a:off x="225360" y="5881680"/>
          <a:ext cx="405720" cy="5295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291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2" name="Объект 31"/>
          <p:cNvGraphicFramePr/>
          <p:nvPr/>
        </p:nvGraphicFramePr>
        <p:xfrm>
          <a:off x="225360" y="6327720"/>
          <a:ext cx="405720" cy="5295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293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405720" cy="52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mailto:goskomitet.zakupki@tatar.ru" TargetMode="Externa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image" Target="../media/image40.jpeg"/><Relationship Id="rId4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image" Target="../media/image44.jpeg"/><Relationship Id="rId4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4.jpe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hyperlink" Target="https://vkvideo.ru/video-192562398_456239052" TargetMode="External"/><Relationship Id="rId2" Type="http://schemas.openxmlformats.org/officeDocument/2006/relationships/hyperlink" Target="https://vkvideo.ru/video-192562398_456239052" TargetMode="External"/><Relationship Id="rId3" Type="http://schemas.openxmlformats.org/officeDocument/2006/relationships/hyperlink" Target="https://vkvideo.ru/video-192562398_456239052" TargetMode="External"/><Relationship Id="rId4" Type="http://schemas.openxmlformats.org/officeDocument/2006/relationships/hyperlink" Target="https://goszakupki.tatarstan.ru/materiali-k-pryamomu-efiru-23082024.htm" TargetMode="External"/><Relationship Id="rId5" Type="http://schemas.openxmlformats.org/officeDocument/2006/relationships/hyperlink" Target="https://goszakupki.tatarstan.ru/materiali-k-pryamomu-efiru-23082024.htm" TargetMode="External"/><Relationship Id="rId6" Type="http://schemas.openxmlformats.org/officeDocument/2006/relationships/image" Target="../media/image49.png"/><Relationship Id="rId7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56.gif"/><Relationship Id="rId2" Type="http://schemas.openxmlformats.org/officeDocument/2006/relationships/image" Target="../media/image44.jpe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hyperlink" Target="mailto:goskomitet.zakupki@tatar.ru" TargetMode="Externa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Прямоугольник 7"/>
          <p:cNvSpPr/>
          <p:nvPr/>
        </p:nvSpPr>
        <p:spPr>
          <a:xfrm>
            <a:off x="1712160" y="1782720"/>
            <a:ext cx="9143280" cy="235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27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397" name="TextBox 1"/>
          <p:cNvSpPr/>
          <p:nvPr/>
        </p:nvSpPr>
        <p:spPr>
          <a:xfrm>
            <a:off x="7035120" y="4716720"/>
            <a:ext cx="3636000" cy="29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endParaRPr b="0" lang="ru-RU" sz="135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398" name="Прямоугольник 7"/>
          <p:cNvSpPr/>
          <p:nvPr/>
        </p:nvSpPr>
        <p:spPr>
          <a:xfrm>
            <a:off x="1712160" y="1782720"/>
            <a:ext cx="9142560" cy="23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399" name="TextBox 1"/>
          <p:cNvSpPr/>
          <p:nvPr/>
        </p:nvSpPr>
        <p:spPr>
          <a:xfrm>
            <a:off x="8112240" y="4716720"/>
            <a:ext cx="3888000" cy="175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endParaRPr b="0" lang="ru-RU" sz="13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3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ru-RU" sz="135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Times New Roman"/>
                <a:ea typeface="DejaVu Sans"/>
              </a:rPr>
              <a:t>Мухамедзянова Регина Ринатовна</a:t>
            </a:r>
            <a:endParaRPr b="0" lang="ru-RU" sz="13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3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ru-RU" sz="135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Times New Roman"/>
                <a:ea typeface="DejaVu Sans"/>
              </a:rPr>
              <a:t>заместитель начальника отдела анализа и обеспечения централизованных закупок Государственного комитета Республики Татарстан по закупкам </a:t>
            </a:r>
            <a:endParaRPr b="0" lang="ru-RU" sz="13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0" name="TextBox 5"/>
          <p:cNvSpPr/>
          <p:nvPr/>
        </p:nvSpPr>
        <p:spPr>
          <a:xfrm>
            <a:off x="911520" y="648000"/>
            <a:ext cx="3265560" cy="24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Times New Roman"/>
                <a:ea typeface="DejaVu Sans"/>
              </a:rPr>
              <a:t>г. Казань, ул. Петербургская, д.86</a:t>
            </a:r>
            <a:endParaRPr b="0" lang="ru-RU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1" name="TextBox 8"/>
          <p:cNvSpPr/>
          <p:nvPr/>
        </p:nvSpPr>
        <p:spPr>
          <a:xfrm>
            <a:off x="911520" y="817560"/>
            <a:ext cx="3265560" cy="24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Times New Roman"/>
                <a:ea typeface="DejaVu Sans"/>
              </a:rPr>
              <a:t>Тел.: 8 (843) 562-04-88</a:t>
            </a:r>
            <a:endParaRPr b="0" lang="ru-RU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2" name="TextBox 11"/>
          <p:cNvSpPr/>
          <p:nvPr/>
        </p:nvSpPr>
        <p:spPr>
          <a:xfrm>
            <a:off x="839520" y="183600"/>
            <a:ext cx="5442120" cy="50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350" strike="noStrike" u="sng" cap="all">
                <a:solidFill>
                  <a:schemeClr val="dk2">
                    <a:lumMod val="50000"/>
                  </a:schemeClr>
                </a:solidFill>
                <a:effectLst/>
                <a:uFillTx/>
                <a:latin typeface="Times New Roman"/>
                <a:ea typeface="DejaVu Sans"/>
              </a:rPr>
              <a:t>ГОСУДАРСТВЕННЫЙ КОМИТЕТ</a:t>
            </a:r>
            <a:endParaRPr b="0" lang="ru-RU" sz="13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1350" strike="noStrike" u="sng" cap="all">
                <a:solidFill>
                  <a:schemeClr val="dk2">
                    <a:lumMod val="50000"/>
                  </a:schemeClr>
                </a:solidFill>
                <a:effectLst/>
                <a:uFillTx/>
                <a:latin typeface="Times New Roman"/>
                <a:ea typeface="DejaVu Sans"/>
              </a:rPr>
              <a:t>РЕСПУБЛИКИ ТАТАРСТАН ПО ЗАКУПКАМ </a:t>
            </a:r>
            <a:endParaRPr b="0" lang="ru-RU" sz="13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3" name="TextBox 12"/>
          <p:cNvSpPr/>
          <p:nvPr/>
        </p:nvSpPr>
        <p:spPr>
          <a:xfrm>
            <a:off x="767520" y="5207040"/>
            <a:ext cx="6275520" cy="142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05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Times New Roman"/>
                <a:ea typeface="DejaVu Sans"/>
              </a:rPr>
              <a:t>Горячая линия: 8 (843) 562-04-86, </a:t>
            </a:r>
            <a:endParaRPr b="0" lang="ru-RU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105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Times New Roman"/>
                <a:ea typeface="DejaVu Sans"/>
              </a:rPr>
              <a:t>в рабочие дни с 9 до 17 ч</a:t>
            </a:r>
            <a:endParaRPr b="0" lang="ru-RU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105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Times New Roman"/>
                <a:ea typeface="DejaVu Sans"/>
              </a:rPr>
              <a:t>Тех.поддержка: </a:t>
            </a:r>
            <a:r>
              <a:rPr b="1" lang="en-US" sz="105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Times New Roman"/>
                <a:ea typeface="DejaVu Sans"/>
              </a:rPr>
              <a:t>zakupki.help@tatar.ru</a:t>
            </a:r>
            <a:endParaRPr b="0" lang="ru-RU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05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Times New Roman"/>
                <a:ea typeface="DejaVu Sans"/>
              </a:rPr>
              <a:t>E-Mail: </a:t>
            </a:r>
            <a:r>
              <a:rPr b="1" lang="en-US" sz="1050" strike="noStrike" u="sng">
                <a:solidFill>
                  <a:schemeClr val="dk2">
                    <a:lumMod val="50000"/>
                  </a:schemeClr>
                </a:solidFill>
                <a:effectLst/>
                <a:uFillTx/>
                <a:latin typeface="Times New Roman"/>
                <a:ea typeface="DejaVu Sans"/>
                <a:hlinkClick r:id="rId1"/>
              </a:rPr>
              <a:t>goskomitet.zakupki@tatar.ru</a:t>
            </a:r>
            <a:endParaRPr b="0" lang="ru-RU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br>
              <a:rPr sz="1200"/>
            </a:b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4" name="Прямоугольник 1"/>
          <p:cNvSpPr/>
          <p:nvPr/>
        </p:nvSpPr>
        <p:spPr>
          <a:xfrm>
            <a:off x="1055520" y="2075760"/>
            <a:ext cx="10420560" cy="147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endParaRPr b="0" lang="ru-RU" sz="4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4500" strike="noStrike" u="none">
                <a:solidFill>
                  <a:schemeClr val="lt2">
                    <a:lumMod val="75000"/>
                  </a:schemeClr>
                </a:solidFill>
                <a:effectLst/>
                <a:uFillTx/>
                <a:latin typeface="Times New Roman"/>
                <a:ea typeface="DejaVu Sans"/>
              </a:rPr>
              <a:t>Работа в ГИСП</a:t>
            </a:r>
            <a:endParaRPr b="0" lang="ru-RU" sz="4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05" name="Рисунок 3" descr=""/>
          <p:cNvPicPr/>
          <p:nvPr/>
        </p:nvPicPr>
        <p:blipFill>
          <a:blip r:embed="rId2"/>
          <a:stretch/>
        </p:blipFill>
        <p:spPr>
          <a:xfrm>
            <a:off x="10437480" y="197640"/>
            <a:ext cx="1059480" cy="105948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406" name="Группа 16"/>
          <p:cNvGrpSpPr/>
          <p:nvPr/>
        </p:nvGrpSpPr>
        <p:grpSpPr>
          <a:xfrm>
            <a:off x="7248240" y="288000"/>
            <a:ext cx="2951640" cy="875880"/>
            <a:chOff x="7248240" y="288000"/>
            <a:chExt cx="2951640" cy="875880"/>
          </a:xfrm>
        </p:grpSpPr>
        <p:pic>
          <p:nvPicPr>
            <p:cNvPr id="407" name="object 2" descr=""/>
            <p:cNvPicPr/>
            <p:nvPr/>
          </p:nvPicPr>
          <p:blipFill>
            <a:blip r:embed="rId3"/>
            <a:stretch/>
          </p:blipFill>
          <p:spPr>
            <a:xfrm>
              <a:off x="7248240" y="288000"/>
              <a:ext cx="1437480" cy="8701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08" name="object 3" descr=""/>
            <p:cNvPicPr/>
            <p:nvPr/>
          </p:nvPicPr>
          <p:blipFill>
            <a:blip r:embed="rId4"/>
            <a:stretch/>
          </p:blipFill>
          <p:spPr>
            <a:xfrm>
              <a:off x="8725680" y="931680"/>
              <a:ext cx="1152000" cy="860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09" name="object 4" descr=""/>
            <p:cNvPicPr/>
            <p:nvPr/>
          </p:nvPicPr>
          <p:blipFill>
            <a:blip r:embed="rId5"/>
            <a:stretch/>
          </p:blipFill>
          <p:spPr>
            <a:xfrm>
              <a:off x="8732880" y="1063080"/>
              <a:ext cx="1467000" cy="10080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410" name="object 5"/>
            <p:cNvGrpSpPr/>
            <p:nvPr/>
          </p:nvGrpSpPr>
          <p:grpSpPr>
            <a:xfrm>
              <a:off x="8747280" y="288720"/>
              <a:ext cx="1289160" cy="592920"/>
              <a:chOff x="8747280" y="288720"/>
              <a:chExt cx="1289160" cy="592920"/>
            </a:xfrm>
          </p:grpSpPr>
          <p:pic>
            <p:nvPicPr>
              <p:cNvPr id="411" name="object 6" descr=""/>
              <p:cNvPicPr/>
              <p:nvPr/>
            </p:nvPicPr>
            <p:blipFill>
              <a:blip r:embed="rId6"/>
              <a:stretch/>
            </p:blipFill>
            <p:spPr>
              <a:xfrm>
                <a:off x="8749800" y="626400"/>
                <a:ext cx="1286640" cy="2552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12" name="object 7" descr=""/>
              <p:cNvPicPr/>
              <p:nvPr/>
            </p:nvPicPr>
            <p:blipFill>
              <a:blip r:embed="rId7"/>
              <a:stretch/>
            </p:blipFill>
            <p:spPr>
              <a:xfrm>
                <a:off x="8747280" y="288720"/>
                <a:ext cx="923040" cy="30852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</p:grpSp>
    </p:spTree>
  </p:cSld>
  <p:transition spd="med">
    <p:pull dir="l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Прямоугольник 3"/>
          <p:cNvSpPr/>
          <p:nvPr/>
        </p:nvSpPr>
        <p:spPr>
          <a:xfrm>
            <a:off x="777600" y="188640"/>
            <a:ext cx="5472360" cy="70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000" strike="noStrike" u="none">
                <a:solidFill>
                  <a:schemeClr val="lt2">
                    <a:lumMod val="75000"/>
                  </a:schemeClr>
                </a:solidFill>
                <a:effectLst/>
                <a:uFillTx/>
                <a:latin typeface="Times New Roman"/>
                <a:ea typeface="DejaVu Sans"/>
              </a:rPr>
              <a:t>СРАВНЕНИЕ ХАРАКТЕРИСТИК ТОВАРОВ КАТАЛОГА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42" name="Рисунок 1" descr=""/>
          <p:cNvPicPr/>
          <p:nvPr/>
        </p:nvPicPr>
        <p:blipFill>
          <a:blip r:embed="rId1"/>
          <a:srcRect l="12715" t="17499" r="12500" b="4107"/>
          <a:stretch/>
        </p:blipFill>
        <p:spPr>
          <a:xfrm>
            <a:off x="750600" y="980640"/>
            <a:ext cx="7560360" cy="5688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3" name="Прямоугольник 2"/>
          <p:cNvSpPr/>
          <p:nvPr/>
        </p:nvSpPr>
        <p:spPr>
          <a:xfrm>
            <a:off x="8688240" y="2493000"/>
            <a:ext cx="3359160" cy="230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Все различия между товарами подсвечиваются цветом.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i="1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*По информации Технической поддержки ГИСП за наполнение и актуальность карточки товара ответственен производитель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Прямоугольник 3"/>
          <p:cNvSpPr/>
          <p:nvPr/>
        </p:nvSpPr>
        <p:spPr>
          <a:xfrm>
            <a:off x="777600" y="188640"/>
            <a:ext cx="8342280" cy="39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000" strike="noStrike" u="none">
                <a:solidFill>
                  <a:schemeClr val="lt2">
                    <a:lumMod val="75000"/>
                  </a:schemeClr>
                </a:solidFill>
                <a:effectLst/>
                <a:uFillTx/>
                <a:latin typeface="Times New Roman"/>
                <a:ea typeface="DejaVu Sans"/>
              </a:rPr>
              <a:t>НАПРАВЛЕНИЕ ЗАПРОСОВ ЦЕН ДЛЯ ОБОСНОВАНИЯ НМЦК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5" name="Прямоугольник 2"/>
          <p:cNvSpPr/>
          <p:nvPr/>
        </p:nvSpPr>
        <p:spPr>
          <a:xfrm>
            <a:off x="793800" y="764640"/>
            <a:ext cx="1084644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Направить запрос цены можно через каталог и через сравнение характеристик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46" name="Рисунок 4" descr=""/>
          <p:cNvPicPr/>
          <p:nvPr/>
        </p:nvPicPr>
        <p:blipFill>
          <a:blip r:embed="rId1"/>
          <a:srcRect l="24039" t="12288" r="49905" b="18427"/>
          <a:stretch/>
        </p:blipFill>
        <p:spPr>
          <a:xfrm>
            <a:off x="911520" y="1134000"/>
            <a:ext cx="2808000" cy="2441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47" name="Рисунок 5" descr=""/>
          <p:cNvPicPr/>
          <p:nvPr/>
        </p:nvPicPr>
        <p:blipFill>
          <a:blip r:embed="rId2"/>
          <a:srcRect l="12401" t="25133" r="2548" b="1529"/>
          <a:stretch/>
        </p:blipFill>
        <p:spPr>
          <a:xfrm>
            <a:off x="808200" y="4437000"/>
            <a:ext cx="10368720" cy="1469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8" name="Прямоугольник 6"/>
          <p:cNvSpPr/>
          <p:nvPr/>
        </p:nvSpPr>
        <p:spPr>
          <a:xfrm>
            <a:off x="879840" y="3776400"/>
            <a:ext cx="1033704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Нажав «Добавить запрос» он автоматически появится в нужной вкладке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Прямоугольник 3"/>
          <p:cNvSpPr/>
          <p:nvPr/>
        </p:nvSpPr>
        <p:spPr>
          <a:xfrm>
            <a:off x="777600" y="188640"/>
            <a:ext cx="8342280" cy="39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000" strike="noStrike" u="none">
                <a:solidFill>
                  <a:schemeClr val="lt2">
                    <a:lumMod val="75000"/>
                  </a:schemeClr>
                </a:solidFill>
                <a:effectLst/>
                <a:uFillTx/>
                <a:latin typeface="Times New Roman"/>
                <a:ea typeface="DejaVu Sans"/>
              </a:rPr>
              <a:t>НАПРАВЛЕНИЕ ЗАПРОСОВ ЦЕН ДЛЯ ОБОСНОВАНИЯ НМЦК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0" name="Прямоугольник 2"/>
          <p:cNvSpPr/>
          <p:nvPr/>
        </p:nvSpPr>
        <p:spPr>
          <a:xfrm>
            <a:off x="793800" y="764640"/>
            <a:ext cx="10846440" cy="6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Во вкладке «Запросы цен» нужно нажать сформировать запрос по выбранному товару и далее портал перенаправит Вас к Сервису импортозамещения ГИСП в котором фиксируются все заявки на запросы цен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51" name="Рисунок 1" descr=""/>
          <p:cNvPicPr/>
          <p:nvPr/>
        </p:nvPicPr>
        <p:blipFill>
          <a:blip r:embed="rId1"/>
          <a:stretch/>
        </p:blipFill>
        <p:spPr>
          <a:xfrm>
            <a:off x="777600" y="1628640"/>
            <a:ext cx="10591560" cy="3333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Прямоугольник 3"/>
          <p:cNvSpPr/>
          <p:nvPr/>
        </p:nvSpPr>
        <p:spPr>
          <a:xfrm>
            <a:off x="777600" y="188640"/>
            <a:ext cx="8342280" cy="39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000" strike="noStrike" u="none">
                <a:solidFill>
                  <a:schemeClr val="lt2">
                    <a:lumMod val="75000"/>
                  </a:schemeClr>
                </a:solidFill>
                <a:effectLst/>
                <a:uFillTx/>
                <a:latin typeface="Times New Roman"/>
                <a:ea typeface="DejaVu Sans"/>
              </a:rPr>
              <a:t>НАПРАВЛЕНИЕ ЗАПРОСОВ ЦЕН ДЛЯ ОБОСНОВАНИЯ НМЦК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3" name="Прямоугольник 2"/>
          <p:cNvSpPr/>
          <p:nvPr/>
        </p:nvSpPr>
        <p:spPr>
          <a:xfrm>
            <a:off x="793800" y="764640"/>
            <a:ext cx="1084644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На панели слева открываете реестр заявок, справа указана ссылка на инструкцию по работе с сервисом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54" name="Рисунок 4" descr=""/>
          <p:cNvPicPr/>
          <p:nvPr/>
        </p:nvPicPr>
        <p:blipFill>
          <a:blip r:embed="rId1"/>
          <a:srcRect l="592" t="0" r="1367" b="0"/>
          <a:stretch/>
        </p:blipFill>
        <p:spPr>
          <a:xfrm>
            <a:off x="793800" y="1139040"/>
            <a:ext cx="10944720" cy="5499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Прямоугольник 3"/>
          <p:cNvSpPr/>
          <p:nvPr/>
        </p:nvSpPr>
        <p:spPr>
          <a:xfrm>
            <a:off x="777600" y="188640"/>
            <a:ext cx="8342280" cy="39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000" strike="noStrike" u="none">
                <a:solidFill>
                  <a:schemeClr val="lt2">
                    <a:lumMod val="75000"/>
                  </a:schemeClr>
                </a:solidFill>
                <a:effectLst/>
                <a:uFillTx/>
                <a:latin typeface="Times New Roman"/>
                <a:ea typeface="DejaVu Sans"/>
              </a:rPr>
              <a:t>НАПРАВЛЕНИЕ ЗАПРОСОВ ЦЕН ДЛЯ ОБОСНОВАНИЯ НМЦК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6" name="Прямоугольник 2"/>
          <p:cNvSpPr/>
          <p:nvPr/>
        </p:nvSpPr>
        <p:spPr>
          <a:xfrm>
            <a:off x="793800" y="764640"/>
            <a:ext cx="1084644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Двойным щелчком открываем нужную заявку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57" name="Рисунок 1" descr=""/>
          <p:cNvPicPr/>
          <p:nvPr/>
        </p:nvPicPr>
        <p:blipFill>
          <a:blip r:embed="rId1"/>
          <a:srcRect l="589" t="0" r="6091" b="0"/>
          <a:stretch/>
        </p:blipFill>
        <p:spPr>
          <a:xfrm>
            <a:off x="695520" y="1310040"/>
            <a:ext cx="11377080" cy="5296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Прямоугольник 3"/>
          <p:cNvSpPr/>
          <p:nvPr/>
        </p:nvSpPr>
        <p:spPr>
          <a:xfrm>
            <a:off x="777600" y="188640"/>
            <a:ext cx="8342280" cy="39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000" strike="noStrike" u="none">
                <a:solidFill>
                  <a:schemeClr val="lt2">
                    <a:lumMod val="75000"/>
                  </a:schemeClr>
                </a:solidFill>
                <a:effectLst/>
                <a:uFillTx/>
                <a:latin typeface="Times New Roman"/>
                <a:ea typeface="DejaVu Sans"/>
              </a:rPr>
              <a:t>НАПРАВЛЕНИЕ ЗАПРОСОВ ЦЕН ДЛЯ ОБОСНОВАНИЯ НМЦК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9" name="Прямоугольник 2"/>
          <p:cNvSpPr/>
          <p:nvPr/>
        </p:nvSpPr>
        <p:spPr>
          <a:xfrm>
            <a:off x="1127520" y="2421000"/>
            <a:ext cx="3933720" cy="203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В открывшейся форме просмотра заявки нажимаем Редактировать и далее корректируем все вкладки: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i="1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Сведения о заявке;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i="1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Сведения о продукции;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i="1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Сведения о заявителе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60" name="Рисунок 4" descr=""/>
          <p:cNvPicPr/>
          <p:nvPr/>
        </p:nvPicPr>
        <p:blipFill>
          <a:blip r:embed="rId1"/>
          <a:srcRect l="0" t="0" r="0" b="1353"/>
          <a:stretch/>
        </p:blipFill>
        <p:spPr>
          <a:xfrm>
            <a:off x="4799880" y="588600"/>
            <a:ext cx="7175880" cy="6093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Прямоугольник 3"/>
          <p:cNvSpPr/>
          <p:nvPr/>
        </p:nvSpPr>
        <p:spPr>
          <a:xfrm>
            <a:off x="777600" y="188640"/>
            <a:ext cx="8342280" cy="39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000" strike="noStrike" u="none">
                <a:solidFill>
                  <a:schemeClr val="lt2">
                    <a:lumMod val="75000"/>
                  </a:schemeClr>
                </a:solidFill>
                <a:effectLst/>
                <a:uFillTx/>
                <a:latin typeface="Times New Roman"/>
                <a:ea typeface="DejaVu Sans"/>
              </a:rPr>
              <a:t>НАПРАВЛЕНИЕ ЗАПРОСОВ ЦЕН ДЛЯ ОБОСНОВАНИЯ НМЦК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2" name="Прямоугольник 2"/>
          <p:cNvSpPr/>
          <p:nvPr/>
        </p:nvSpPr>
        <p:spPr>
          <a:xfrm>
            <a:off x="1127520" y="1845000"/>
            <a:ext cx="3933720" cy="39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Во вкладке Сведения о заявке выбираем: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 Дату окончания предоставления ответов на заявку </a:t>
            </a:r>
            <a:r>
              <a:rPr b="0" i="1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(до какого числа Вам направляют ценовые предложения)</a:t>
            </a: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Планируемый срок проведения поставки;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Категория закупки </a:t>
            </a:r>
            <a:r>
              <a:rPr b="0" i="1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(в рамках какого закона);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Могут ли предлагать аналог;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На какую площадку уйдет запрос цены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63" name="Рисунок 1" descr=""/>
          <p:cNvPicPr/>
          <p:nvPr/>
        </p:nvPicPr>
        <p:blipFill>
          <a:blip r:embed="rId1"/>
          <a:srcRect l="0" t="14698" r="8103" b="1302"/>
          <a:stretch/>
        </p:blipFill>
        <p:spPr>
          <a:xfrm>
            <a:off x="5061600" y="764640"/>
            <a:ext cx="7071120" cy="5760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Прямоугольник 3"/>
          <p:cNvSpPr/>
          <p:nvPr/>
        </p:nvSpPr>
        <p:spPr>
          <a:xfrm>
            <a:off x="777600" y="188640"/>
            <a:ext cx="8342280" cy="39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000" strike="noStrike" u="none">
                <a:solidFill>
                  <a:schemeClr val="lt2">
                    <a:lumMod val="75000"/>
                  </a:schemeClr>
                </a:solidFill>
                <a:effectLst/>
                <a:uFillTx/>
                <a:latin typeface="Times New Roman"/>
                <a:ea typeface="DejaVu Sans"/>
              </a:rPr>
              <a:t>НАПРАВЛЕНИЕ ЗАПРОСОВ ЦЕН ДЛЯ ОБОСНОВАНИЯ НМЦК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5" name="Прямоугольник 2"/>
          <p:cNvSpPr/>
          <p:nvPr/>
        </p:nvSpPr>
        <p:spPr>
          <a:xfrm>
            <a:off x="801000" y="2637000"/>
            <a:ext cx="3933720" cy="119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Во вкладке Сведения о продукции видим, что сведения о товаре автоматически подгрузились из каталога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66" name="Рисунок 4" descr=""/>
          <p:cNvPicPr/>
          <p:nvPr/>
        </p:nvPicPr>
        <p:blipFill>
          <a:blip r:embed="rId1"/>
          <a:srcRect l="6582" t="6787" r="7402" b="10418"/>
          <a:stretch/>
        </p:blipFill>
        <p:spPr>
          <a:xfrm>
            <a:off x="4583880" y="836640"/>
            <a:ext cx="7560360" cy="5677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Прямоугольник 3"/>
          <p:cNvSpPr/>
          <p:nvPr/>
        </p:nvSpPr>
        <p:spPr>
          <a:xfrm>
            <a:off x="777600" y="188640"/>
            <a:ext cx="8342280" cy="39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000" strike="noStrike" u="none">
                <a:solidFill>
                  <a:schemeClr val="lt2">
                    <a:lumMod val="75000"/>
                  </a:schemeClr>
                </a:solidFill>
                <a:effectLst/>
                <a:uFillTx/>
                <a:latin typeface="Times New Roman"/>
                <a:ea typeface="DejaVu Sans"/>
              </a:rPr>
              <a:t>НАПРАВЛЕНИЕ ЗАПРОСОВ ЦЕН ДЛЯ ОБОСНОВАНИЯ НМЦК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8" name="Прямоугольник 2"/>
          <p:cNvSpPr/>
          <p:nvPr/>
        </p:nvSpPr>
        <p:spPr>
          <a:xfrm>
            <a:off x="911520" y="1637640"/>
            <a:ext cx="3933720" cy="39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При этом во вкладке Сведения о продукции устанавливается: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Количество единиц продукции которое планируется закупить;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Объем потребности, Ваш запланированный лимит на этот товар на текущий и следующий год </a:t>
            </a:r>
            <a:r>
              <a:rPr b="0" i="1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(если планируется только на 2026 год, то в окне 2027 ставим 0);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Регион поставки;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Адрес поставки;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Дублируется информация про предложение аналога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69" name="Рисунок 1" descr=""/>
          <p:cNvPicPr/>
          <p:nvPr/>
        </p:nvPicPr>
        <p:blipFill>
          <a:blip r:embed="rId1"/>
          <a:srcRect l="6040" t="1694" r="11996" b="21250"/>
          <a:stretch/>
        </p:blipFill>
        <p:spPr>
          <a:xfrm>
            <a:off x="5015880" y="980640"/>
            <a:ext cx="6840360" cy="5284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Прямоугольник 3"/>
          <p:cNvSpPr/>
          <p:nvPr/>
        </p:nvSpPr>
        <p:spPr>
          <a:xfrm>
            <a:off x="777600" y="188640"/>
            <a:ext cx="8342280" cy="39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000" strike="noStrike" u="none">
                <a:solidFill>
                  <a:schemeClr val="lt2">
                    <a:lumMod val="75000"/>
                  </a:schemeClr>
                </a:solidFill>
                <a:effectLst/>
                <a:uFillTx/>
                <a:latin typeface="Times New Roman"/>
                <a:ea typeface="DejaVu Sans"/>
              </a:rPr>
              <a:t>НАПРАВЛЕНИЕ ЗАПРОСОВ ЦЕН ДЛЯ ОБОСНОВАНИЯ НМЦК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1" name="Прямоугольник 2"/>
          <p:cNvSpPr/>
          <p:nvPr/>
        </p:nvSpPr>
        <p:spPr>
          <a:xfrm>
            <a:off x="8688240" y="1556640"/>
            <a:ext cx="3383280" cy="480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Во вкладке Сведения о заявителе заполняем поля: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 ФИО;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Электронная почта;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Телефон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i="1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Указываются данные лица зарегистрированного на площадке на которую будет уходить запрос.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Далее нажимаете Отправить. Выйдет окно в котором нужно подтвердить согласие на передачу персональных данных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72" name="Рисунок 4" descr=""/>
          <p:cNvPicPr/>
          <p:nvPr/>
        </p:nvPicPr>
        <p:blipFill>
          <a:blip r:embed="rId1"/>
          <a:srcRect l="3448" t="43691" r="10548" b="0"/>
          <a:stretch/>
        </p:blipFill>
        <p:spPr>
          <a:xfrm>
            <a:off x="645840" y="613440"/>
            <a:ext cx="7848360" cy="3860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73" name="Рисунок 5" descr=""/>
          <p:cNvPicPr/>
          <p:nvPr/>
        </p:nvPicPr>
        <p:blipFill>
          <a:blip r:embed="rId2"/>
          <a:srcRect l="12783" t="24159" r="11060" b="16545"/>
          <a:stretch/>
        </p:blipFill>
        <p:spPr>
          <a:xfrm>
            <a:off x="1847520" y="4474440"/>
            <a:ext cx="5904360" cy="2304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Box 3"/>
          <p:cNvSpPr/>
          <p:nvPr/>
        </p:nvSpPr>
        <p:spPr>
          <a:xfrm>
            <a:off x="1103400" y="260640"/>
            <a:ext cx="10560240" cy="36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414" name="Заголовок 1"/>
          <p:cNvSpPr/>
          <p:nvPr/>
        </p:nvSpPr>
        <p:spPr>
          <a:xfrm>
            <a:off x="1583640" y="444600"/>
            <a:ext cx="9083520" cy="12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3200" strike="noStrike" u="none">
                <a:solidFill>
                  <a:schemeClr val="lt2">
                    <a:lumMod val="75000"/>
                  </a:schemeClr>
                </a:solidFill>
                <a:effectLst/>
                <a:uFillTx/>
                <a:latin typeface="Times New Roman"/>
                <a:ea typeface="DejaVu Sans"/>
              </a:rPr>
              <a:t>Метод сопоставимых рыночных цен (анализа рынка) в условиях нового национального режима</a:t>
            </a:r>
            <a:br>
              <a:rPr sz="1800"/>
            </a:b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5" name="Подзаголовок 2"/>
          <p:cNvSpPr/>
          <p:nvPr/>
        </p:nvSpPr>
        <p:spPr>
          <a:xfrm>
            <a:off x="735480" y="2277000"/>
            <a:ext cx="11121120" cy="280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 defTabSz="914400"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Согласно Положению о Государственном комитете Республики Татарстан по закупкам утвержденного ПКМ РТ от 08.05.2014 №307 «Вопросы Государственного комитета Республики Татарстан по закупкам», Государственный комитет не осуществляет разъяснение законодательства Российской Федерации и практики его применения, толкование норм, терминов и понятий, не проводит экспертизу документов и не оценивает конкретные хозяйственные ситуации.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При этом Государственный комитет, в рамках методологического сопровождения заказчиков, подготовил информационный материал для Вашего использования.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Прямоугольник 2"/>
          <p:cNvSpPr/>
          <p:nvPr/>
        </p:nvSpPr>
        <p:spPr>
          <a:xfrm>
            <a:off x="983520" y="404640"/>
            <a:ext cx="10512720" cy="6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Проверяем статус заявки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75" name="Рисунок 1" descr=""/>
          <p:cNvPicPr/>
          <p:nvPr/>
        </p:nvPicPr>
        <p:blipFill>
          <a:blip r:embed="rId1"/>
          <a:srcRect l="3063" t="3012" r="3204" b="0"/>
          <a:stretch/>
        </p:blipFill>
        <p:spPr>
          <a:xfrm>
            <a:off x="731520" y="908640"/>
            <a:ext cx="11016720" cy="5819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Прямоугольник 2"/>
          <p:cNvSpPr/>
          <p:nvPr/>
        </p:nvSpPr>
        <p:spPr>
          <a:xfrm>
            <a:off x="983520" y="404640"/>
            <a:ext cx="10512720" cy="6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Проверяем статус заявки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77" name="Рисунок 1" descr=""/>
          <p:cNvPicPr/>
          <p:nvPr/>
        </p:nvPicPr>
        <p:blipFill>
          <a:blip r:embed="rId1"/>
          <a:srcRect l="3063" t="3012" r="3204" b="0"/>
          <a:stretch/>
        </p:blipFill>
        <p:spPr>
          <a:xfrm>
            <a:off x="731520" y="908640"/>
            <a:ext cx="11016720" cy="5819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Прямоугольник 2"/>
          <p:cNvSpPr/>
          <p:nvPr/>
        </p:nvSpPr>
        <p:spPr>
          <a:xfrm>
            <a:off x="983520" y="404640"/>
            <a:ext cx="10512720" cy="6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Если Вы вдруг вышли из Сервиса импортозамещения ГИСП, то зайти в заявки можно через Запросы цен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79" name="Рисунок 3" descr=""/>
          <p:cNvPicPr/>
          <p:nvPr/>
        </p:nvPicPr>
        <p:blipFill>
          <a:blip r:embed="rId1"/>
          <a:srcRect l="7474" t="5538" r="12793" b="9328"/>
          <a:stretch/>
        </p:blipFill>
        <p:spPr>
          <a:xfrm>
            <a:off x="1127520" y="727920"/>
            <a:ext cx="9720720" cy="5832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Прямоугольник 2"/>
          <p:cNvSpPr/>
          <p:nvPr/>
        </p:nvSpPr>
        <p:spPr>
          <a:xfrm>
            <a:off x="983520" y="404640"/>
            <a:ext cx="10512720" cy="119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Когда статус поменялся на «Ответ получен» это не означает, что Вам направлено ценовое предложение.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Это означает, что ответ получен от площадки, что Ваша заявка взята в работу. Информацию об этом можно посмотреть в соответствующей вкладке заявки.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81" name="Рисунок 1" descr=""/>
          <p:cNvPicPr/>
          <p:nvPr/>
        </p:nvPicPr>
        <p:blipFill>
          <a:blip r:embed="rId1"/>
          <a:srcRect l="28936" t="9983" r="37392" b="62548"/>
          <a:stretch/>
        </p:blipFill>
        <p:spPr>
          <a:xfrm>
            <a:off x="4151880" y="1412640"/>
            <a:ext cx="4104000" cy="1583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82" name="Рисунок 4" descr=""/>
          <p:cNvPicPr/>
          <p:nvPr/>
        </p:nvPicPr>
        <p:blipFill>
          <a:blip r:embed="rId2"/>
          <a:srcRect l="2169" t="20463" r="51986" b="20463"/>
          <a:stretch/>
        </p:blipFill>
        <p:spPr>
          <a:xfrm>
            <a:off x="767520" y="3948480"/>
            <a:ext cx="4968360" cy="216000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483" name="Прямая со стрелкой 9"/>
          <p:cNvCxnSpPr/>
          <p:nvPr/>
        </p:nvCxnSpPr>
        <p:spPr>
          <a:xfrm flipH="1">
            <a:off x="3647520" y="2492640"/>
            <a:ext cx="1296360" cy="1512720"/>
          </a:xfrm>
          <a:prstGeom prst="straightConnector1">
            <a:avLst/>
          </a:prstGeom>
          <a:ln>
            <a:solidFill>
              <a:srgbClr val="aa9174"/>
            </a:solidFill>
            <a:tailEnd len="med" type="triangle" w="med"/>
          </a:ln>
        </p:spPr>
      </p:cxnSp>
      <p:cxnSp>
        <p:nvCxnSpPr>
          <p:cNvPr id="484" name="Прямая со стрелкой 11"/>
          <p:cNvCxnSpPr/>
          <p:nvPr/>
        </p:nvCxnSpPr>
        <p:spPr>
          <a:xfrm>
            <a:off x="6419880" y="2425680"/>
            <a:ext cx="1800360" cy="1512360"/>
          </a:xfrm>
          <a:prstGeom prst="straightConnector1">
            <a:avLst/>
          </a:prstGeom>
          <a:ln>
            <a:solidFill>
              <a:srgbClr val="aa9174"/>
            </a:solidFill>
            <a:tailEnd len="med" type="triangle" w="med"/>
          </a:ln>
        </p:spPr>
      </p:cxnSp>
      <p:pic>
        <p:nvPicPr>
          <p:cNvPr id="485" name="Рисунок 12" descr=""/>
          <p:cNvPicPr/>
          <p:nvPr/>
        </p:nvPicPr>
        <p:blipFill>
          <a:blip r:embed="rId3"/>
          <a:srcRect l="21058" t="22268" r="22974" b="0"/>
          <a:stretch/>
        </p:blipFill>
        <p:spPr>
          <a:xfrm>
            <a:off x="5951880" y="4149000"/>
            <a:ext cx="5976360" cy="2298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Прямоугольник 2"/>
          <p:cNvSpPr/>
          <p:nvPr/>
        </p:nvSpPr>
        <p:spPr>
          <a:xfrm>
            <a:off x="983520" y="404640"/>
            <a:ext cx="105127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Если вышла ошибка во вкладке Ответ от ЭТП, наведите на неё чтобы узнать причину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87" name="Рисунок 1" descr=""/>
          <p:cNvPicPr/>
          <p:nvPr/>
        </p:nvPicPr>
        <p:blipFill>
          <a:blip r:embed="rId1"/>
          <a:srcRect l="0" t="0" r="5440" b="10768"/>
          <a:stretch/>
        </p:blipFill>
        <p:spPr>
          <a:xfrm>
            <a:off x="958680" y="1052640"/>
            <a:ext cx="10237320" cy="1774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8" name="Прямоугольник 4"/>
          <p:cNvSpPr/>
          <p:nvPr/>
        </p:nvSpPr>
        <p:spPr>
          <a:xfrm>
            <a:off x="958680" y="3141000"/>
            <a:ext cx="10537560" cy="6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Или обратитесь в Техническую поддержку Сервиса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89" name="Рисунок 7" descr=""/>
          <p:cNvPicPr/>
          <p:nvPr/>
        </p:nvPicPr>
        <p:blipFill>
          <a:blip r:embed="rId2"/>
          <a:stretch/>
        </p:blipFill>
        <p:spPr>
          <a:xfrm>
            <a:off x="1127520" y="3573000"/>
            <a:ext cx="9437760" cy="2840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Прямоугольник 2"/>
          <p:cNvSpPr/>
          <p:nvPr/>
        </p:nvSpPr>
        <p:spPr>
          <a:xfrm>
            <a:off x="983520" y="404640"/>
            <a:ext cx="10512720" cy="92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Если ошибки нет, то нажав на ссылку в заявке ГИСП или в сообщении с почты, Вы переходите на площадку, где можно увидеть статус заявки «На рассмотрении у поставщиков»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91" name="Рисунок 3" descr=""/>
          <p:cNvPicPr/>
          <p:nvPr/>
        </p:nvPicPr>
        <p:blipFill>
          <a:blip r:embed="rId1"/>
          <a:srcRect l="-202" t="0" r="33458" b="0"/>
          <a:stretch/>
        </p:blipFill>
        <p:spPr>
          <a:xfrm>
            <a:off x="983520" y="1052640"/>
            <a:ext cx="9288720" cy="3115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92" name="Рисунок 5" descr=""/>
          <p:cNvPicPr/>
          <p:nvPr/>
        </p:nvPicPr>
        <p:blipFill>
          <a:blip r:embed="rId2"/>
          <a:srcRect l="0" t="0" r="0" b="12083"/>
          <a:stretch/>
        </p:blipFill>
        <p:spPr>
          <a:xfrm>
            <a:off x="983520" y="4128840"/>
            <a:ext cx="7128360" cy="2522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93" name="Рисунок 6" descr=""/>
          <p:cNvPicPr/>
          <p:nvPr/>
        </p:nvPicPr>
        <p:blipFill>
          <a:blip r:embed="rId3"/>
          <a:srcRect l="54298" t="17446" r="11956" b="20600"/>
          <a:stretch/>
        </p:blipFill>
        <p:spPr>
          <a:xfrm>
            <a:off x="9552240" y="4509000"/>
            <a:ext cx="1605960" cy="2016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TextBox 1"/>
          <p:cNvSpPr/>
          <p:nvPr/>
        </p:nvSpPr>
        <p:spPr>
          <a:xfrm>
            <a:off x="911520" y="188640"/>
            <a:ext cx="10848960" cy="39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b="1" lang="ru-RU" sz="2000" strike="noStrike" u="none">
                <a:solidFill>
                  <a:schemeClr val="lt2">
                    <a:lumMod val="75000"/>
                  </a:schemeClr>
                </a:solidFill>
                <a:effectLst/>
                <a:uFillTx/>
                <a:latin typeface="Times New Roman"/>
                <a:ea typeface="DejaVu Sans"/>
              </a:rPr>
              <a:t>НАПРАВЛЕНИЕ УВЕДОМЛЕНИЙ ОБ ОТСУТСТВИИ ТОВАРА В РРПП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95" name="Рисунок 2" descr=""/>
          <p:cNvPicPr/>
          <p:nvPr/>
        </p:nvPicPr>
        <p:blipFill>
          <a:blip r:embed="rId1"/>
          <a:srcRect l="5795" t="2414" r="6401" b="-2414"/>
          <a:stretch/>
        </p:blipFill>
        <p:spPr>
          <a:xfrm>
            <a:off x="911520" y="1052640"/>
            <a:ext cx="10537200" cy="4533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Прямоугольник 2"/>
          <p:cNvSpPr/>
          <p:nvPr/>
        </p:nvSpPr>
        <p:spPr>
          <a:xfrm>
            <a:off x="983520" y="404640"/>
            <a:ext cx="10512720" cy="6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Вас перенесёт на  нужный сервис, для подачи уведомления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97" name="Рисунок 1" descr=""/>
          <p:cNvPicPr/>
          <p:nvPr/>
        </p:nvPicPr>
        <p:blipFill>
          <a:blip r:embed="rId1"/>
          <a:srcRect l="10071" t="8399" r="1732" b="0"/>
          <a:stretch/>
        </p:blipFill>
        <p:spPr>
          <a:xfrm>
            <a:off x="2639520" y="747000"/>
            <a:ext cx="9263880" cy="5809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98" name="Рисунок 4" descr=""/>
          <p:cNvPicPr/>
          <p:nvPr/>
        </p:nvPicPr>
        <p:blipFill>
          <a:blip r:embed="rId2"/>
          <a:stretch/>
        </p:blipFill>
        <p:spPr>
          <a:xfrm>
            <a:off x="864720" y="747000"/>
            <a:ext cx="1856880" cy="2323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99" name="Рисунок 7" descr=""/>
          <p:cNvPicPr/>
          <p:nvPr/>
        </p:nvPicPr>
        <p:blipFill>
          <a:blip r:embed="rId3"/>
          <a:srcRect l="5724" t="0" r="47138" b="69938"/>
          <a:stretch/>
        </p:blipFill>
        <p:spPr>
          <a:xfrm>
            <a:off x="678600" y="4293000"/>
            <a:ext cx="1960920" cy="1700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Прямоугольник 2"/>
          <p:cNvSpPr/>
          <p:nvPr/>
        </p:nvSpPr>
        <p:spPr>
          <a:xfrm>
            <a:off x="983520" y="404640"/>
            <a:ext cx="10512720" cy="92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Во вкладке Информация о заявителе данные подгружаются из ЕГРЮЛ организации автоматически.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К заполнению поля телефон, почта и официальный сайт организации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01" name="Рисунок 3" descr=""/>
          <p:cNvPicPr/>
          <p:nvPr/>
        </p:nvPicPr>
        <p:blipFill>
          <a:blip r:embed="rId1"/>
          <a:srcRect l="78" t="9051" r="0" b="12201"/>
          <a:stretch/>
        </p:blipFill>
        <p:spPr>
          <a:xfrm>
            <a:off x="1483920" y="1050840"/>
            <a:ext cx="9512280" cy="5400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Прямоугольник 2"/>
          <p:cNvSpPr/>
          <p:nvPr/>
        </p:nvSpPr>
        <p:spPr>
          <a:xfrm>
            <a:off x="983520" y="404640"/>
            <a:ext cx="1072872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Во вкладке Уведомление заполняем наименование, код ОКПД2, код ТН ВЭД и характеристики товара.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И ставим галочку, что закупка в рамках 44-ФЗ (если в рамках </a:t>
            </a:r>
            <a:r>
              <a:rPr b="0" lang="ru-RU" sz="1800" strike="noStrike" u="sng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223-ФЗ,</a:t>
            </a: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 то уведомление делать </a:t>
            </a:r>
            <a:r>
              <a:rPr b="0" lang="ru-RU" sz="1800" strike="noStrike" u="sng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не нужно</a:t>
            </a: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)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03" name="Рисунок 1" descr=""/>
          <p:cNvPicPr/>
          <p:nvPr/>
        </p:nvPicPr>
        <p:blipFill>
          <a:blip r:embed="rId1"/>
          <a:srcRect l="0" t="0" r="0" b="34895"/>
          <a:stretch/>
        </p:blipFill>
        <p:spPr>
          <a:xfrm>
            <a:off x="1006920" y="1330200"/>
            <a:ext cx="10476360" cy="4464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04" name="Рисунок 4" descr=""/>
          <p:cNvPicPr/>
          <p:nvPr/>
        </p:nvPicPr>
        <p:blipFill>
          <a:blip r:embed="rId2"/>
          <a:srcRect l="7153" t="60493" r="44282" b="14300"/>
          <a:stretch/>
        </p:blipFill>
        <p:spPr>
          <a:xfrm>
            <a:off x="9696240" y="1700640"/>
            <a:ext cx="2448000" cy="1728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TextBox 3"/>
          <p:cNvSpPr/>
          <p:nvPr/>
        </p:nvSpPr>
        <p:spPr>
          <a:xfrm>
            <a:off x="1103400" y="260640"/>
            <a:ext cx="10560240" cy="36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417" name="Заголовок 1"/>
          <p:cNvSpPr/>
          <p:nvPr/>
        </p:nvSpPr>
        <p:spPr>
          <a:xfrm>
            <a:off x="1343520" y="548640"/>
            <a:ext cx="9581760" cy="44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ru-RU" sz="2000" strike="noStrike" u="none">
                <a:solidFill>
                  <a:schemeClr val="lt2">
                    <a:lumMod val="75000"/>
                  </a:schemeClr>
                </a:solidFill>
                <a:effectLst/>
                <a:uFillTx/>
                <a:latin typeface="Times New Roman"/>
                <a:ea typeface="DejaVu Sans"/>
              </a:rPr>
              <a:t>ЧТО ТАКОЕ ГИСП?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8" name="Подзаголовок 2"/>
          <p:cNvSpPr/>
          <p:nvPr/>
        </p:nvSpPr>
        <p:spPr>
          <a:xfrm>
            <a:off x="1343520" y="1248480"/>
            <a:ext cx="9863640" cy="210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 defTabSz="914400">
              <a:lnSpc>
                <a:spcPct val="100000"/>
              </a:lnSpc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Государственная информационная система промышленности (ГИСП)</a:t>
            </a: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 — комплексная цифровая платформа, разработанная Министерством промышленности и торговли Российской Федерации.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ГИСП предоставляет сервисы для всех субъектов промышленной деятельности — от органов власти Российской Федерации до отдельных предприятий и индивидуальных предпринимателей.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19" name="Рисунок 1" descr=""/>
          <p:cNvPicPr/>
          <p:nvPr/>
        </p:nvPicPr>
        <p:blipFill>
          <a:blip r:embed="rId1"/>
          <a:stretch/>
        </p:blipFill>
        <p:spPr>
          <a:xfrm>
            <a:off x="1680480" y="3429000"/>
            <a:ext cx="4486320" cy="273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0" name="Прямоугольник 4"/>
          <p:cNvSpPr/>
          <p:nvPr/>
        </p:nvSpPr>
        <p:spPr>
          <a:xfrm>
            <a:off x="6363720" y="3607560"/>
            <a:ext cx="319356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https://gisp.gov.ru/mainpage/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21" name="Picture 10" descr=""/>
          <p:cNvPicPr/>
          <p:nvPr/>
        </p:nvPicPr>
        <p:blipFill>
          <a:blip r:embed="rId2"/>
          <a:stretch/>
        </p:blipFill>
        <p:spPr>
          <a:xfrm>
            <a:off x="6917040" y="4077000"/>
            <a:ext cx="2022480" cy="1755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Прямоугольник 2"/>
          <p:cNvSpPr/>
          <p:nvPr/>
        </p:nvSpPr>
        <p:spPr>
          <a:xfrm>
            <a:off x="983520" y="404640"/>
            <a:ext cx="10728720" cy="6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Во вкладке Уведомление прописываем характеристики товара в соответствии с ктру (при наличии ктру) и нажимаем «Начать поиск аналогов»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06" name="Рисунок 3" descr=""/>
          <p:cNvPicPr/>
          <p:nvPr/>
        </p:nvPicPr>
        <p:blipFill>
          <a:blip r:embed="rId1"/>
          <a:srcRect l="0" t="65752" r="4550" b="0"/>
          <a:stretch/>
        </p:blipFill>
        <p:spPr>
          <a:xfrm>
            <a:off x="767520" y="1196640"/>
            <a:ext cx="9999720" cy="2348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07" name="Прямоугольник 5"/>
          <p:cNvSpPr/>
          <p:nvPr/>
        </p:nvSpPr>
        <p:spPr>
          <a:xfrm>
            <a:off x="983520" y="3726000"/>
            <a:ext cx="106567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После система откроет ещё 2 вкладки, нажимаем подтверждение об отсутствии аналогов (!)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08" name="Рисунок 6" descr=""/>
          <p:cNvPicPr/>
          <p:nvPr/>
        </p:nvPicPr>
        <p:blipFill>
          <a:blip r:embed="rId2"/>
          <a:srcRect l="0" t="650" r="5687" b="55244"/>
          <a:stretch/>
        </p:blipFill>
        <p:spPr>
          <a:xfrm>
            <a:off x="911520" y="4041360"/>
            <a:ext cx="10561680" cy="2816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Прямоугольник 2"/>
          <p:cNvSpPr/>
          <p:nvPr/>
        </p:nvSpPr>
        <p:spPr>
          <a:xfrm>
            <a:off x="983520" y="404640"/>
            <a:ext cx="10728720" cy="6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Во вкладке Подписание (если подписывает не руководитель организации), то выбираем Машиночитаемая доверенность (МЧД)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0" name="Прямоугольник 5"/>
          <p:cNvSpPr/>
          <p:nvPr/>
        </p:nvSpPr>
        <p:spPr>
          <a:xfrm>
            <a:off x="983520" y="3726000"/>
            <a:ext cx="10656720" cy="6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Про МЧД есть отдельное видео </a:t>
            </a:r>
            <a:r>
              <a:rPr b="0" lang="en-US" sz="1800" strike="noStrike" u="sng">
                <a:solidFill>
                  <a:srgbClr val="0000ff"/>
                </a:solidFill>
                <a:effectLst/>
                <a:uFillTx/>
                <a:latin typeface="Times New Roman"/>
                <a:ea typeface="DejaVu Sans"/>
                <a:hlinkClick r:id="rId1"/>
              </a:rPr>
              <a:t>https</a:t>
            </a:r>
            <a:r>
              <a:rPr b="0" lang="en-US" sz="1800" strike="noStrike" u="sng">
                <a:solidFill>
                  <a:srgbClr val="0000ff"/>
                </a:solidFill>
                <a:effectLst/>
                <a:uFillTx/>
                <a:latin typeface="Times New Roman"/>
                <a:ea typeface="DejaVu Sans"/>
                <a:hlinkClick r:id="rId2"/>
              </a:rPr>
              <a:t>://</a:t>
            </a:r>
            <a:r>
              <a:rPr b="0" lang="en-US" sz="1800" strike="noStrike" u="sng">
                <a:solidFill>
                  <a:srgbClr val="0000ff"/>
                </a:solidFill>
                <a:effectLst/>
                <a:uFillTx/>
                <a:latin typeface="Times New Roman"/>
                <a:ea typeface="DejaVu Sans"/>
                <a:hlinkClick r:id="rId3"/>
              </a:rPr>
              <a:t>vkvideo.ru/video-192562398_456239052</a:t>
            </a: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 и материалы на официальном сайте </a:t>
            </a:r>
            <a:r>
              <a:rPr b="0" lang="en-US" sz="1800" strike="noStrike" u="sng">
                <a:solidFill>
                  <a:srgbClr val="0000ff"/>
                </a:solidFill>
                <a:effectLst/>
                <a:uFillTx/>
                <a:latin typeface="Times New Roman"/>
                <a:ea typeface="DejaVu Sans"/>
                <a:hlinkClick r:id="rId4"/>
              </a:rPr>
              <a:t>https://</a:t>
            </a:r>
            <a:r>
              <a:rPr b="0" lang="en-US" sz="1800" strike="noStrike" u="sng">
                <a:solidFill>
                  <a:srgbClr val="0000ff"/>
                </a:solidFill>
                <a:effectLst/>
                <a:uFillTx/>
                <a:latin typeface="Times New Roman"/>
                <a:ea typeface="DejaVu Sans"/>
                <a:hlinkClick r:id="rId5"/>
              </a:rPr>
              <a:t>goszakupki.tatarstan.ru/materiali-k-pryamomu-efiru-23082024.htm</a:t>
            </a: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 (!)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11" name="Рисунок 1" descr=""/>
          <p:cNvPicPr/>
          <p:nvPr/>
        </p:nvPicPr>
        <p:blipFill>
          <a:blip r:embed="rId6"/>
          <a:srcRect l="0" t="0" r="26478" b="73091"/>
          <a:stretch/>
        </p:blipFill>
        <p:spPr>
          <a:xfrm>
            <a:off x="839520" y="1340640"/>
            <a:ext cx="9936360" cy="2088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Прямоугольник 2"/>
          <p:cNvSpPr/>
          <p:nvPr/>
        </p:nvSpPr>
        <p:spPr>
          <a:xfrm>
            <a:off x="983520" y="404640"/>
            <a:ext cx="10728720" cy="6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В случае МЧД </a:t>
            </a: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прикрепляем запрашиваемую информацию – «Файл МЧД» в формате 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XML </a:t>
            </a: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и  «Подпись МЧД» в формате 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SIG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3" name="Прямоугольник 5"/>
          <p:cNvSpPr/>
          <p:nvPr/>
        </p:nvSpPr>
        <p:spPr>
          <a:xfrm>
            <a:off x="983520" y="3726000"/>
            <a:ext cx="106567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Затем нажимаем проверить МЧД и обновляем страницу браузера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14" name="Рисунок 3" descr=""/>
          <p:cNvPicPr/>
          <p:nvPr/>
        </p:nvPicPr>
        <p:blipFill>
          <a:blip r:embed="rId1"/>
          <a:srcRect l="0" t="60492" r="28451" b="13249"/>
          <a:stretch/>
        </p:blipFill>
        <p:spPr>
          <a:xfrm>
            <a:off x="623520" y="1193040"/>
            <a:ext cx="11088720" cy="2336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15" name="Рисунок 4" descr=""/>
          <p:cNvPicPr/>
          <p:nvPr/>
        </p:nvPicPr>
        <p:blipFill>
          <a:blip r:embed="rId2"/>
          <a:srcRect l="0" t="0" r="32419" b="78342"/>
          <a:stretch/>
        </p:blipFill>
        <p:spPr>
          <a:xfrm>
            <a:off x="657360" y="4119120"/>
            <a:ext cx="8652600" cy="2017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Прямоугольник 2"/>
          <p:cNvSpPr/>
          <p:nvPr/>
        </p:nvSpPr>
        <p:spPr>
          <a:xfrm>
            <a:off x="983520" y="404640"/>
            <a:ext cx="107287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В поле Доверенные лица ставим галочку кому передаем полномочия от организации (на кого МЧД)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7" name="Прямоугольник 5"/>
          <p:cNvSpPr/>
          <p:nvPr/>
        </p:nvSpPr>
        <p:spPr>
          <a:xfrm>
            <a:off x="983520" y="3414600"/>
            <a:ext cx="106567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Сведения об этом лице отобразятся ниже, нужно будет указать телефон и нажать «Подать уведомление»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18" name="Рисунок 1" descr=""/>
          <p:cNvPicPr/>
          <p:nvPr/>
        </p:nvPicPr>
        <p:blipFill>
          <a:blip r:embed="rId1"/>
          <a:srcRect l="1851" t="49996" r="2616" b="24797"/>
          <a:stretch/>
        </p:blipFill>
        <p:spPr>
          <a:xfrm>
            <a:off x="839520" y="1074960"/>
            <a:ext cx="11250720" cy="2160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19" name="Рисунок 6" descr=""/>
          <p:cNvPicPr/>
          <p:nvPr/>
        </p:nvPicPr>
        <p:blipFill>
          <a:blip r:embed="rId2"/>
          <a:srcRect l="0" t="28392" r="0" b="0"/>
          <a:stretch/>
        </p:blipFill>
        <p:spPr>
          <a:xfrm>
            <a:off x="695520" y="3783960"/>
            <a:ext cx="10485720" cy="2957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Прямоугольник 2"/>
          <p:cNvSpPr/>
          <p:nvPr/>
        </p:nvSpPr>
        <p:spPr>
          <a:xfrm>
            <a:off x="983520" y="404640"/>
            <a:ext cx="107287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Появится окно сертификата Электронной подписи. Мы почти у финиша (!)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1" name="Прямоугольник 5"/>
          <p:cNvSpPr/>
          <p:nvPr/>
        </p:nvSpPr>
        <p:spPr>
          <a:xfrm>
            <a:off x="954000" y="3285000"/>
            <a:ext cx="106567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Уведомление сформировано, осталось его найти. Слева в сервисе нажимаем на «Поданные уведомления»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22" name="Рисунок 3" descr=""/>
          <p:cNvPicPr/>
          <p:nvPr/>
        </p:nvPicPr>
        <p:blipFill>
          <a:blip r:embed="rId1"/>
          <a:stretch/>
        </p:blipFill>
        <p:spPr>
          <a:xfrm>
            <a:off x="839520" y="903600"/>
            <a:ext cx="9829440" cy="2381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23" name="Рисунок 4" descr=""/>
          <p:cNvPicPr/>
          <p:nvPr/>
        </p:nvPicPr>
        <p:blipFill>
          <a:blip r:embed="rId2"/>
          <a:stretch/>
        </p:blipFill>
        <p:spPr>
          <a:xfrm>
            <a:off x="984600" y="3711600"/>
            <a:ext cx="2018880" cy="2323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24" name="Рисунок 7" descr=""/>
          <p:cNvPicPr/>
          <p:nvPr/>
        </p:nvPicPr>
        <p:blipFill>
          <a:blip r:embed="rId3"/>
          <a:srcRect l="11609" t="0" r="17516" b="0"/>
          <a:stretch/>
        </p:blipFill>
        <p:spPr>
          <a:xfrm>
            <a:off x="3071520" y="3852720"/>
            <a:ext cx="8640720" cy="2041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Прямоугольник 2"/>
          <p:cNvSpPr/>
          <p:nvPr/>
        </p:nvSpPr>
        <p:spPr>
          <a:xfrm>
            <a:off x="1051560" y="2133000"/>
            <a:ext cx="5184360" cy="286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Выгружаем сформированное уведомление.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Оно будет отражать всю внесенную Вами информацию о товаре и иметь в конце страницы официальные логотипы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26" name="Рисунок 1" descr=""/>
          <p:cNvPicPr/>
          <p:nvPr/>
        </p:nvPicPr>
        <p:blipFill>
          <a:blip r:embed="rId1"/>
          <a:stretch/>
        </p:blipFill>
        <p:spPr>
          <a:xfrm>
            <a:off x="6239880" y="13320"/>
            <a:ext cx="5305680" cy="6857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Прямоугольник 2"/>
          <p:cNvSpPr/>
          <p:nvPr/>
        </p:nvSpPr>
        <p:spPr>
          <a:xfrm>
            <a:off x="0" y="1788480"/>
            <a:ext cx="12190320" cy="23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528" name="TextBox 6"/>
          <p:cNvSpPr/>
          <p:nvPr/>
        </p:nvSpPr>
        <p:spPr>
          <a:xfrm>
            <a:off x="0" y="653760"/>
            <a:ext cx="3286800" cy="36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529" name="TextBox 10"/>
          <p:cNvSpPr/>
          <p:nvPr/>
        </p:nvSpPr>
        <p:spPr>
          <a:xfrm>
            <a:off x="0" y="4653000"/>
            <a:ext cx="4366080" cy="36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530" name="TextBox 13"/>
          <p:cNvSpPr/>
          <p:nvPr/>
        </p:nvSpPr>
        <p:spPr>
          <a:xfrm>
            <a:off x="0" y="189360"/>
            <a:ext cx="6092640" cy="36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531" name="PlaceHolder 1"/>
          <p:cNvSpPr/>
          <p:nvPr/>
        </p:nvSpPr>
        <p:spPr>
          <a:xfrm>
            <a:off x="479880" y="189360"/>
            <a:ext cx="11519280" cy="159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3200" strike="noStrike" u="none">
                <a:solidFill>
                  <a:schemeClr val="lt2">
                    <a:lumMod val="75000"/>
                  </a:schemeClr>
                </a:solidFill>
                <a:effectLst/>
                <a:uFillTx/>
                <a:latin typeface="Times New Roman"/>
                <a:ea typeface="DejaVu Sans"/>
              </a:rPr>
              <a:t>ИНФОРМАЦИОННЫЕ</a:t>
            </a:r>
            <a:r>
              <a:rPr b="1" lang="ru-RU" sz="3200" strike="noStrike" u="none" cap="all">
                <a:solidFill>
                  <a:srgbClr val="b47804"/>
                </a:solidFill>
                <a:effectLst/>
                <a:uFillTx/>
                <a:latin typeface="Times New Roman"/>
                <a:ea typeface="DejaVu Sans"/>
              </a:rPr>
              <a:t> </a:t>
            </a:r>
            <a:r>
              <a:rPr b="1" lang="ru-RU" sz="3200" strike="noStrike" u="none">
                <a:solidFill>
                  <a:schemeClr val="lt2">
                    <a:lumMod val="75000"/>
                  </a:schemeClr>
                </a:solidFill>
                <a:effectLst/>
                <a:uFillTx/>
                <a:latin typeface="Times New Roman"/>
                <a:ea typeface="DejaVu Sans"/>
              </a:rPr>
              <a:t>РЕСУРСЫ</a:t>
            </a:r>
            <a:r>
              <a:rPr b="1" lang="ru-RU" sz="3200" strike="noStrike" u="none">
                <a:solidFill>
                  <a:srgbClr val="7b3d00"/>
                </a:solidFill>
                <a:effectLst/>
                <a:uFillTx/>
                <a:latin typeface="Times New Roman"/>
                <a:ea typeface="DejaVu Sans"/>
              </a:rPr>
              <a:t> </a:t>
            </a:r>
            <a:br>
              <a:rPr sz="3200"/>
            </a:br>
            <a:r>
              <a:rPr b="1" lang="ru-RU" sz="2000" strike="noStrike" u="none">
                <a:solidFill>
                  <a:schemeClr val="lt2">
                    <a:lumMod val="75000"/>
                  </a:schemeClr>
                </a:solidFill>
                <a:effectLst/>
                <a:uFillTx/>
                <a:latin typeface="Times New Roman"/>
                <a:ea typeface="DejaVu Sans"/>
              </a:rPr>
              <a:t>ГОСУДАРСТВЕННОГО КОМИТЕТА</a:t>
            </a:r>
            <a:br>
              <a:rPr sz="2000"/>
            </a:br>
            <a:r>
              <a:rPr b="1" lang="ru-RU" sz="2000" strike="noStrike" u="none">
                <a:solidFill>
                  <a:schemeClr val="lt2">
                    <a:lumMod val="75000"/>
                  </a:schemeClr>
                </a:solidFill>
                <a:effectLst/>
                <a:uFillTx/>
                <a:latin typeface="Times New Roman"/>
                <a:ea typeface="DejaVu Sans"/>
              </a:rPr>
              <a:t>РЕСПУБЛИКИ ТАТАРСТАН ПО ЗАКУПКАМ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2" name="Прямоугольник 1"/>
          <p:cNvSpPr/>
          <p:nvPr/>
        </p:nvSpPr>
        <p:spPr>
          <a:xfrm>
            <a:off x="623520" y="1989000"/>
            <a:ext cx="2663280" cy="58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Qr-код на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1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Официальный сайт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3" name="Прямоугольник 2"/>
          <p:cNvSpPr/>
          <p:nvPr/>
        </p:nvSpPr>
        <p:spPr>
          <a:xfrm>
            <a:off x="3984120" y="1989000"/>
            <a:ext cx="2110680" cy="58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Qr-код на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MAX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4" name="Прямоугольник 3"/>
          <p:cNvSpPr/>
          <p:nvPr/>
        </p:nvSpPr>
        <p:spPr>
          <a:xfrm>
            <a:off x="6671880" y="1989000"/>
            <a:ext cx="2471040" cy="58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Qr-код на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1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Вконтакте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5" name="Прямоугольник 4"/>
          <p:cNvSpPr/>
          <p:nvPr/>
        </p:nvSpPr>
        <p:spPr>
          <a:xfrm>
            <a:off x="9264600" y="1989000"/>
            <a:ext cx="2399760" cy="58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Qr-код на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1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Портал закупок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6" name="AutoShape 2"/>
          <p:cNvSpPr/>
          <p:nvPr/>
        </p:nvSpPr>
        <p:spPr>
          <a:xfrm>
            <a:off x="207360" y="-144360"/>
            <a:ext cx="405720" cy="3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537" name="AutoShape 4"/>
          <p:cNvSpPr/>
          <p:nvPr/>
        </p:nvSpPr>
        <p:spPr>
          <a:xfrm>
            <a:off x="410400" y="7920"/>
            <a:ext cx="405720" cy="3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538" name="AutoShape 7"/>
          <p:cNvSpPr/>
          <p:nvPr/>
        </p:nvSpPr>
        <p:spPr>
          <a:xfrm>
            <a:off x="613800" y="160200"/>
            <a:ext cx="405720" cy="3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539" name="AutoShape 9"/>
          <p:cNvSpPr/>
          <p:nvPr/>
        </p:nvSpPr>
        <p:spPr>
          <a:xfrm>
            <a:off x="816840" y="312840"/>
            <a:ext cx="405720" cy="3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540" name="Прямоугольник 10"/>
          <p:cNvSpPr/>
          <p:nvPr/>
        </p:nvSpPr>
        <p:spPr>
          <a:xfrm>
            <a:off x="4522320" y="5124240"/>
            <a:ext cx="6096240" cy="89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3200" strike="noStrike" u="none">
                <a:solidFill>
                  <a:schemeClr val="lt2">
                    <a:lumMod val="75000"/>
                  </a:schemeClr>
                </a:solidFill>
                <a:effectLst/>
                <a:uFillTx/>
                <a:latin typeface="Times New Roman"/>
                <a:ea typeface="DejaVu Sans"/>
              </a:rPr>
              <a:t>ПОДПИСЫВАЙТЕСЬ,</a:t>
            </a:r>
            <a:br>
              <a:rPr sz="2800"/>
            </a:br>
            <a:r>
              <a:rPr b="1" lang="ru-RU" sz="2000" strike="noStrike" u="none">
                <a:solidFill>
                  <a:schemeClr val="lt2">
                    <a:lumMod val="75000"/>
                  </a:schemeClr>
                </a:solidFill>
                <a:effectLst/>
                <a:uFillTx/>
                <a:latin typeface="Times New Roman"/>
                <a:ea typeface="DejaVu Sans"/>
              </a:rPr>
              <a:t>чтобы быть всегда в курсе актуальных новостей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41" name="Picture 2" descr="http://qrcoder.ru/code/?https%3A%2F%2Fportal-zakupok.tatar%2F&amp;4&amp;0"/>
          <p:cNvPicPr/>
          <p:nvPr/>
        </p:nvPicPr>
        <p:blipFill>
          <a:blip r:embed="rId1"/>
          <a:srcRect l="0" t="4520" r="0" b="8504"/>
          <a:stretch/>
        </p:blipFill>
        <p:spPr>
          <a:xfrm>
            <a:off x="9327240" y="2496960"/>
            <a:ext cx="2458080" cy="2137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42" name="Рисунок 1" descr=""/>
          <p:cNvPicPr/>
          <p:nvPr/>
        </p:nvPicPr>
        <p:blipFill>
          <a:blip r:embed="rId2"/>
          <a:srcRect l="58561" t="60493" r="8579" b="10098"/>
          <a:stretch/>
        </p:blipFill>
        <p:spPr>
          <a:xfrm>
            <a:off x="2857320" y="4475160"/>
            <a:ext cx="1656000" cy="2016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43" name="Рисунок 2" descr=""/>
          <p:cNvPicPr/>
          <p:nvPr/>
        </p:nvPicPr>
        <p:blipFill>
          <a:blip r:embed="rId3"/>
          <a:stretch/>
        </p:blipFill>
        <p:spPr>
          <a:xfrm>
            <a:off x="3970800" y="2499120"/>
            <a:ext cx="2137320" cy="2137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44" name="Рисунок 3" descr=""/>
          <p:cNvPicPr/>
          <p:nvPr/>
        </p:nvPicPr>
        <p:blipFill>
          <a:blip r:embed="rId4"/>
          <a:stretch/>
        </p:blipFill>
        <p:spPr>
          <a:xfrm>
            <a:off x="6930720" y="2520360"/>
            <a:ext cx="2116080" cy="2116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45" name="Рисунок 4" descr=""/>
          <p:cNvPicPr/>
          <p:nvPr/>
        </p:nvPicPr>
        <p:blipFill>
          <a:blip r:embed="rId5"/>
          <a:stretch/>
        </p:blipFill>
        <p:spPr>
          <a:xfrm>
            <a:off x="926280" y="2514960"/>
            <a:ext cx="2120040" cy="2120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Прямоугольник 1"/>
          <p:cNvSpPr/>
          <p:nvPr/>
        </p:nvSpPr>
        <p:spPr>
          <a:xfrm>
            <a:off x="1199520" y="2102400"/>
            <a:ext cx="10440720" cy="2502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4500" strike="noStrike" u="none">
                <a:solidFill>
                  <a:schemeClr val="lt2">
                    <a:lumMod val="75000"/>
                  </a:schemeClr>
                </a:solidFill>
                <a:effectLst/>
                <a:uFillTx/>
                <a:latin typeface="Times New Roman"/>
                <a:ea typeface="DejaVu Sans"/>
              </a:rPr>
              <a:t>Спасибо за внимание!</a:t>
            </a:r>
            <a:r>
              <a:rPr b="1" lang="en-US" sz="4500" strike="noStrike" u="none">
                <a:solidFill>
                  <a:schemeClr val="lt2">
                    <a:lumMod val="75000"/>
                  </a:schemeClr>
                </a:solidFill>
                <a:effectLst/>
                <a:uFillTx/>
                <a:latin typeface="Times New Roman"/>
                <a:ea typeface="DejaVu Sans"/>
              </a:rPr>
              <a:t> </a:t>
            </a:r>
            <a:endParaRPr b="0" lang="ru-RU" sz="4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4500" strike="noStrike" u="none">
                <a:solidFill>
                  <a:schemeClr val="lt2">
                    <a:lumMod val="75000"/>
                  </a:schemeClr>
                </a:solidFill>
                <a:effectLst/>
                <a:uFillTx/>
                <a:latin typeface="Times New Roman"/>
                <a:ea typeface="DejaVu Sans"/>
              </a:rPr>
              <a:t>Игътибарыгыз өчен р</a:t>
            </a:r>
            <a:r>
              <a:rPr b="1" lang="en-US" sz="4500" strike="noStrike" u="none">
                <a:solidFill>
                  <a:schemeClr val="lt2">
                    <a:lumMod val="75000"/>
                  </a:schemeClr>
                </a:solidFill>
                <a:effectLst/>
                <a:uFillTx/>
                <a:latin typeface="Times New Roman"/>
                <a:ea typeface="DejaVu Sans"/>
              </a:rPr>
              <a:t>ə</a:t>
            </a:r>
            <a:r>
              <a:rPr b="1" lang="ru-RU" sz="4500" strike="noStrike" u="none">
                <a:solidFill>
                  <a:schemeClr val="lt2">
                    <a:lumMod val="75000"/>
                  </a:schemeClr>
                </a:solidFill>
                <a:effectLst/>
                <a:uFillTx/>
                <a:latin typeface="Times New Roman"/>
                <a:ea typeface="DejaVu Sans"/>
              </a:rPr>
              <a:t>хм</a:t>
            </a:r>
            <a:r>
              <a:rPr b="1" lang="en-US" sz="4500" strike="noStrike" u="none">
                <a:solidFill>
                  <a:schemeClr val="lt2">
                    <a:lumMod val="75000"/>
                  </a:schemeClr>
                </a:solidFill>
                <a:effectLst/>
                <a:uFillTx/>
                <a:latin typeface="Times New Roman"/>
                <a:ea typeface="DejaVu Sans"/>
              </a:rPr>
              <a:t>ə</a:t>
            </a:r>
            <a:r>
              <a:rPr b="1" lang="ru-RU" sz="4500" strike="noStrike" u="none">
                <a:solidFill>
                  <a:schemeClr val="lt2">
                    <a:lumMod val="75000"/>
                  </a:schemeClr>
                </a:solidFill>
                <a:effectLst/>
                <a:uFillTx/>
                <a:latin typeface="Times New Roman"/>
                <a:ea typeface="DejaVu Sans"/>
              </a:rPr>
              <a:t>т!</a:t>
            </a:r>
            <a:endParaRPr b="0" lang="ru-RU" sz="4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4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7" name="TextBox 2"/>
          <p:cNvSpPr/>
          <p:nvPr/>
        </p:nvSpPr>
        <p:spPr>
          <a:xfrm>
            <a:off x="839520" y="695160"/>
            <a:ext cx="3290760" cy="24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9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Times New Roman"/>
                <a:ea typeface="DejaVu Sans"/>
              </a:rPr>
              <a:t>г. </a:t>
            </a:r>
            <a:r>
              <a:rPr b="1" lang="ru-RU" sz="1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Times New Roman"/>
                <a:ea typeface="DejaVu Sans"/>
              </a:rPr>
              <a:t>Казань</a:t>
            </a:r>
            <a:r>
              <a:rPr b="1" lang="ru-RU" sz="9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Times New Roman"/>
                <a:ea typeface="DejaVu Sans"/>
              </a:rPr>
              <a:t>, ул. </a:t>
            </a:r>
            <a:r>
              <a:rPr b="1" lang="ru-RU" sz="1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Times New Roman"/>
                <a:ea typeface="DejaVu Sans"/>
              </a:rPr>
              <a:t>Петербургская</a:t>
            </a:r>
            <a:r>
              <a:rPr b="1" lang="ru-RU" sz="9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Times New Roman"/>
                <a:ea typeface="DejaVu Sans"/>
              </a:rPr>
              <a:t>, д.86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8" name="TextBox 3"/>
          <p:cNvSpPr/>
          <p:nvPr/>
        </p:nvSpPr>
        <p:spPr>
          <a:xfrm>
            <a:off x="839520" y="924480"/>
            <a:ext cx="179928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9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Times New Roman"/>
                <a:ea typeface="DejaVu Sans"/>
              </a:rPr>
              <a:t>Тел.: 8 (843) 562-04-88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9" name="TextBox 14"/>
          <p:cNvSpPr/>
          <p:nvPr/>
        </p:nvSpPr>
        <p:spPr>
          <a:xfrm>
            <a:off x="239400" y="4869000"/>
            <a:ext cx="4415040" cy="36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550" name="TextBox 15"/>
          <p:cNvSpPr/>
          <p:nvPr/>
        </p:nvSpPr>
        <p:spPr>
          <a:xfrm>
            <a:off x="839520" y="188640"/>
            <a:ext cx="4583880" cy="50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350" strike="noStrike" u="sng" cap="all">
                <a:solidFill>
                  <a:schemeClr val="dk2">
                    <a:lumMod val="50000"/>
                  </a:schemeClr>
                </a:solidFill>
                <a:effectLst/>
                <a:uFillTx/>
                <a:latin typeface="Times New Roman"/>
                <a:ea typeface="DejaVu Sans"/>
              </a:rPr>
              <a:t>ГОСУДАРСТВЕННЫЙ КОМИТЕТ</a:t>
            </a:r>
            <a:endParaRPr b="0" lang="ru-RU" sz="13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1350" strike="noStrike" u="sng" cap="all">
                <a:solidFill>
                  <a:schemeClr val="dk2">
                    <a:lumMod val="50000"/>
                  </a:schemeClr>
                </a:solidFill>
                <a:effectLst/>
                <a:uFillTx/>
                <a:latin typeface="Times New Roman"/>
                <a:ea typeface="DejaVu Sans"/>
              </a:rPr>
              <a:t>РЕСПУБЛИКИ ТАТАРСТАН ПО ЗАКУПКАМ </a:t>
            </a:r>
            <a:endParaRPr b="0" lang="ru-RU" sz="13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1" name="TextBox 16"/>
          <p:cNvSpPr/>
          <p:nvPr/>
        </p:nvSpPr>
        <p:spPr>
          <a:xfrm>
            <a:off x="335520" y="5160960"/>
            <a:ext cx="4830840" cy="73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ru-RU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  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br>
              <a:rPr sz="1200"/>
            </a:b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2" name="TextBox 246"/>
          <p:cNvSpPr/>
          <p:nvPr/>
        </p:nvSpPr>
        <p:spPr>
          <a:xfrm>
            <a:off x="10463040" y="1556640"/>
            <a:ext cx="1094040" cy="43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553" name="TextBox 247"/>
          <p:cNvSpPr/>
          <p:nvPr/>
        </p:nvSpPr>
        <p:spPr>
          <a:xfrm>
            <a:off x="260640" y="5400000"/>
            <a:ext cx="4905720" cy="97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ru-RU" sz="105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554" name="Прямоугольник 1"/>
          <p:cNvSpPr/>
          <p:nvPr/>
        </p:nvSpPr>
        <p:spPr>
          <a:xfrm>
            <a:off x="767520" y="5232960"/>
            <a:ext cx="3215880" cy="89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05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Times New Roman"/>
                <a:ea typeface="DejaVu Sans"/>
              </a:rPr>
              <a:t>Горячая линия: 8 (843) 562-04-86, </a:t>
            </a:r>
            <a:endParaRPr b="0" lang="ru-RU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105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Times New Roman"/>
                <a:ea typeface="DejaVu Sans"/>
              </a:rPr>
              <a:t>в рабочие дни с 9 до 17 ч</a:t>
            </a:r>
            <a:endParaRPr b="0" lang="ru-RU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105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Times New Roman"/>
                <a:ea typeface="DejaVu Sans"/>
              </a:rPr>
              <a:t>Тех.поддержка: </a:t>
            </a:r>
            <a:r>
              <a:rPr b="1" lang="en-US" sz="105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Times New Roman"/>
                <a:ea typeface="DejaVu Sans"/>
              </a:rPr>
              <a:t>zakupki.help@tatar.ru</a:t>
            </a:r>
            <a:endParaRPr b="0" lang="ru-RU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05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Times New Roman"/>
                <a:ea typeface="DejaVu Sans"/>
              </a:rPr>
              <a:t>E-Mail: </a:t>
            </a:r>
            <a:r>
              <a:rPr b="1" lang="en-US" sz="1050" strike="noStrike" u="sng">
                <a:solidFill>
                  <a:schemeClr val="dk2">
                    <a:lumMod val="50000"/>
                  </a:schemeClr>
                </a:solidFill>
                <a:effectLst/>
                <a:uFillTx/>
                <a:latin typeface="Times New Roman"/>
                <a:ea typeface="DejaVu Sans"/>
                <a:hlinkClick r:id="rId1"/>
              </a:rPr>
              <a:t>goskomitet.zakupki@tatar.ru</a:t>
            </a:r>
            <a:endParaRPr b="0" lang="ru-RU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55" name="Рисунок 3" descr=""/>
          <p:cNvPicPr/>
          <p:nvPr/>
        </p:nvPicPr>
        <p:blipFill>
          <a:blip r:embed="rId2"/>
          <a:stretch/>
        </p:blipFill>
        <p:spPr>
          <a:xfrm>
            <a:off x="10518840" y="287640"/>
            <a:ext cx="1059480" cy="105948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556" name="Группа 19"/>
          <p:cNvGrpSpPr/>
          <p:nvPr/>
        </p:nvGrpSpPr>
        <p:grpSpPr>
          <a:xfrm>
            <a:off x="7392240" y="432000"/>
            <a:ext cx="2951640" cy="875520"/>
            <a:chOff x="7392240" y="432000"/>
            <a:chExt cx="2951640" cy="875520"/>
          </a:xfrm>
        </p:grpSpPr>
        <p:pic>
          <p:nvPicPr>
            <p:cNvPr id="557" name="object 2" descr=""/>
            <p:cNvPicPr/>
            <p:nvPr/>
          </p:nvPicPr>
          <p:blipFill>
            <a:blip r:embed="rId3"/>
            <a:stretch/>
          </p:blipFill>
          <p:spPr>
            <a:xfrm>
              <a:off x="7392240" y="432000"/>
              <a:ext cx="1437480" cy="8701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58" name="object 3" descr=""/>
            <p:cNvPicPr/>
            <p:nvPr/>
          </p:nvPicPr>
          <p:blipFill>
            <a:blip r:embed="rId4"/>
            <a:stretch/>
          </p:blipFill>
          <p:spPr>
            <a:xfrm>
              <a:off x="8869680" y="1075320"/>
              <a:ext cx="1152000" cy="860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59" name="object 4" descr=""/>
            <p:cNvPicPr/>
            <p:nvPr/>
          </p:nvPicPr>
          <p:blipFill>
            <a:blip r:embed="rId5"/>
            <a:stretch/>
          </p:blipFill>
          <p:spPr>
            <a:xfrm>
              <a:off x="8876880" y="1206720"/>
              <a:ext cx="1467000" cy="10080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560" name="object 5"/>
            <p:cNvGrpSpPr/>
            <p:nvPr/>
          </p:nvGrpSpPr>
          <p:grpSpPr>
            <a:xfrm>
              <a:off x="8891280" y="432360"/>
              <a:ext cx="1289160" cy="592920"/>
              <a:chOff x="8891280" y="432360"/>
              <a:chExt cx="1289160" cy="592920"/>
            </a:xfrm>
          </p:grpSpPr>
          <p:pic>
            <p:nvPicPr>
              <p:cNvPr id="561" name="object 6" descr=""/>
              <p:cNvPicPr/>
              <p:nvPr/>
            </p:nvPicPr>
            <p:blipFill>
              <a:blip r:embed="rId6"/>
              <a:stretch/>
            </p:blipFill>
            <p:spPr>
              <a:xfrm>
                <a:off x="8893800" y="770040"/>
                <a:ext cx="1286640" cy="2552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62" name="object 7" descr=""/>
              <p:cNvPicPr/>
              <p:nvPr/>
            </p:nvPicPr>
            <p:blipFill>
              <a:blip r:embed="rId7"/>
              <a:stretch/>
            </p:blipFill>
            <p:spPr>
              <a:xfrm>
                <a:off x="8891280" y="432360"/>
                <a:ext cx="923040" cy="30852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Box 3"/>
          <p:cNvSpPr/>
          <p:nvPr/>
        </p:nvSpPr>
        <p:spPr>
          <a:xfrm>
            <a:off x="1103400" y="260640"/>
            <a:ext cx="10560240" cy="36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423" name="Прямоугольник 4"/>
          <p:cNvSpPr/>
          <p:nvPr/>
        </p:nvSpPr>
        <p:spPr>
          <a:xfrm>
            <a:off x="803520" y="593280"/>
            <a:ext cx="106567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Заходим в портал ГИСП – вводим логин, пароль и нажимаем «Войти»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24" name="Picture 2" descr=""/>
          <p:cNvPicPr/>
          <p:nvPr/>
        </p:nvPicPr>
        <p:blipFill>
          <a:blip r:embed="rId1"/>
          <a:srcRect l="0" t="0" r="0" b="19233"/>
          <a:stretch/>
        </p:blipFill>
        <p:spPr>
          <a:xfrm>
            <a:off x="4367880" y="3213000"/>
            <a:ext cx="3528000" cy="3024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25" name="Рисунок 1" descr=""/>
          <p:cNvPicPr/>
          <p:nvPr/>
        </p:nvPicPr>
        <p:blipFill>
          <a:blip r:embed="rId2"/>
          <a:stretch/>
        </p:blipFill>
        <p:spPr>
          <a:xfrm>
            <a:off x="803520" y="1268640"/>
            <a:ext cx="11274120" cy="1641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TextBox 3"/>
          <p:cNvSpPr/>
          <p:nvPr/>
        </p:nvSpPr>
        <p:spPr>
          <a:xfrm>
            <a:off x="1103400" y="260640"/>
            <a:ext cx="10560240" cy="36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427" name="Прямоугольник 4"/>
          <p:cNvSpPr/>
          <p:nvPr/>
        </p:nvSpPr>
        <p:spPr>
          <a:xfrm>
            <a:off x="788760" y="608040"/>
            <a:ext cx="10656720" cy="6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Зайти в Каталог продукции Вы можете несколькими способами. Напрямую и через «Российскую продукцию»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28" name="Рисунок 1" descr=""/>
          <p:cNvPicPr/>
          <p:nvPr/>
        </p:nvPicPr>
        <p:blipFill>
          <a:blip r:embed="rId1"/>
          <a:srcRect l="0" t="2097" r="0" b="6939"/>
          <a:stretch/>
        </p:blipFill>
        <p:spPr>
          <a:xfrm>
            <a:off x="874440" y="1260000"/>
            <a:ext cx="11280240" cy="1728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29" name="Рисунок 2" descr=""/>
          <p:cNvPicPr/>
          <p:nvPr/>
        </p:nvPicPr>
        <p:blipFill>
          <a:blip r:embed="rId2"/>
          <a:srcRect l="0" t="14486" r="0" b="2191"/>
          <a:stretch/>
        </p:blipFill>
        <p:spPr>
          <a:xfrm>
            <a:off x="874440" y="3213000"/>
            <a:ext cx="11102760" cy="3312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Прямоугольник 3"/>
          <p:cNvSpPr/>
          <p:nvPr/>
        </p:nvSpPr>
        <p:spPr>
          <a:xfrm>
            <a:off x="911520" y="188640"/>
            <a:ext cx="10464840" cy="123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b="1" lang="ru-RU" sz="2000" strike="noStrike" u="none">
                <a:solidFill>
                  <a:schemeClr val="lt2">
                    <a:lumMod val="75000"/>
                  </a:schemeClr>
                </a:solidFill>
                <a:effectLst/>
                <a:uFillTx/>
                <a:latin typeface="Times New Roman"/>
                <a:ea typeface="DejaVu Sans"/>
              </a:rPr>
              <a:t>ПОИСК</a:t>
            </a:r>
            <a:r>
              <a:rPr b="1" lang="ru-RU" sz="20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 </a:t>
            </a:r>
            <a:r>
              <a:rPr b="1" lang="ru-RU" sz="2000" strike="noStrike" u="none">
                <a:solidFill>
                  <a:schemeClr val="lt2">
                    <a:lumMod val="75000"/>
                  </a:schemeClr>
                </a:solidFill>
                <a:effectLst/>
                <a:uFillTx/>
                <a:latin typeface="Times New Roman"/>
                <a:ea typeface="DejaVu Sans"/>
              </a:rPr>
              <a:t>ПРОДУКЦИИ: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ahoma"/>
              </a:rPr>
              <a:t>По наименованию (без марки);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ahoma"/>
              </a:rPr>
              <a:t>По коду ОКПД2;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ahoma"/>
              </a:rPr>
              <a:t>По наименованию (без марки) и коду ОКПД2 одновременно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31" name="Рисунок 1" descr=""/>
          <p:cNvPicPr/>
          <p:nvPr/>
        </p:nvPicPr>
        <p:blipFill>
          <a:blip r:embed="rId1"/>
          <a:srcRect l="0" t="0" r="0" b="25448"/>
          <a:stretch/>
        </p:blipFill>
        <p:spPr>
          <a:xfrm>
            <a:off x="767520" y="1484640"/>
            <a:ext cx="11081880" cy="5112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Прямоугольник 3"/>
          <p:cNvSpPr/>
          <p:nvPr/>
        </p:nvSpPr>
        <p:spPr>
          <a:xfrm>
            <a:off x="911520" y="188640"/>
            <a:ext cx="10464840" cy="67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b="1" lang="ru-RU" sz="2000" strike="noStrike" u="none">
                <a:solidFill>
                  <a:schemeClr val="lt2">
                    <a:lumMod val="75000"/>
                  </a:schemeClr>
                </a:solidFill>
                <a:effectLst/>
                <a:uFillTx/>
                <a:latin typeface="Times New Roman"/>
                <a:ea typeface="DejaVu Sans"/>
              </a:rPr>
              <a:t>ПОИСК ПРОДУКЦИИ: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При необходимости можно сузить поиск выбрав характеристики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33" name="Рисунок 1" descr=""/>
          <p:cNvPicPr/>
          <p:nvPr/>
        </p:nvPicPr>
        <p:blipFill>
          <a:blip r:embed="rId1"/>
          <a:srcRect l="5900" t="8434" r="2556" b="11058"/>
          <a:stretch/>
        </p:blipFill>
        <p:spPr>
          <a:xfrm>
            <a:off x="767520" y="1124640"/>
            <a:ext cx="11160720" cy="5499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Прямоугольник 3"/>
          <p:cNvSpPr/>
          <p:nvPr/>
        </p:nvSpPr>
        <p:spPr>
          <a:xfrm>
            <a:off x="777600" y="188640"/>
            <a:ext cx="5472360" cy="70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000" strike="noStrike" u="none">
                <a:solidFill>
                  <a:schemeClr val="lt2">
                    <a:lumMod val="75000"/>
                  </a:schemeClr>
                </a:solidFill>
                <a:effectLst/>
                <a:uFillTx/>
                <a:latin typeface="Times New Roman"/>
                <a:ea typeface="DejaVu Sans"/>
              </a:rPr>
              <a:t>СРАВНЕНИЕ ХАРАКТЕРИСТИК ТОВАРОВ КАТАЛОГА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35" name="Рисунок 1" descr=""/>
          <p:cNvPicPr/>
          <p:nvPr/>
        </p:nvPicPr>
        <p:blipFill>
          <a:blip r:embed="rId1"/>
          <a:srcRect l="3874" t="2751" r="26934" b="0"/>
          <a:stretch/>
        </p:blipFill>
        <p:spPr>
          <a:xfrm>
            <a:off x="6239880" y="31320"/>
            <a:ext cx="5616360" cy="6669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36" name="Рисунок 2" descr=""/>
          <p:cNvPicPr/>
          <p:nvPr/>
        </p:nvPicPr>
        <p:blipFill>
          <a:blip r:embed="rId2"/>
          <a:srcRect l="43701" t="20671" r="11405" b="3142"/>
          <a:stretch/>
        </p:blipFill>
        <p:spPr>
          <a:xfrm>
            <a:off x="795240" y="1845000"/>
            <a:ext cx="5472360" cy="1132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7" name="Прямоугольник 4"/>
          <p:cNvSpPr/>
          <p:nvPr/>
        </p:nvSpPr>
        <p:spPr>
          <a:xfrm>
            <a:off x="817920" y="2977560"/>
            <a:ext cx="4824000" cy="203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У Вас есть возможность как направить запрос цены, так и сравнить некоторые схожие товары.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Для этого возле товара нужно нажать на соответствующий значок и далее перейти в нужную вкладку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Прямоугольник 3"/>
          <p:cNvSpPr/>
          <p:nvPr/>
        </p:nvSpPr>
        <p:spPr>
          <a:xfrm>
            <a:off x="777600" y="188640"/>
            <a:ext cx="5472360" cy="70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000" strike="noStrike" u="none">
                <a:solidFill>
                  <a:schemeClr val="lt2">
                    <a:lumMod val="75000"/>
                  </a:schemeClr>
                </a:solidFill>
                <a:effectLst/>
                <a:uFillTx/>
                <a:latin typeface="Times New Roman"/>
                <a:ea typeface="DejaVu Sans"/>
              </a:rPr>
              <a:t>СРАВНЕНИЕ ХАРАКТЕРИСТИК ТОВАРОВ КАТАЛОГА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9" name="Прямоугольник 4"/>
          <p:cNvSpPr/>
          <p:nvPr/>
        </p:nvSpPr>
        <p:spPr>
          <a:xfrm>
            <a:off x="777600" y="883440"/>
            <a:ext cx="10646640" cy="6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Видим, что в системе предусмотрен просмотр только различий между товарами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40" name="Рисунок 5" descr=""/>
          <p:cNvPicPr/>
          <p:nvPr/>
        </p:nvPicPr>
        <p:blipFill>
          <a:blip r:embed="rId1"/>
          <a:srcRect l="0" t="25847" r="0" b="2751"/>
          <a:stretch/>
        </p:blipFill>
        <p:spPr>
          <a:xfrm>
            <a:off x="1531800" y="1340640"/>
            <a:ext cx="9137880" cy="4896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151872</TotalTime>
  <Application>LibreOffice/25.2.6.2$Linux_X86_64 LibreOffice_project/520$Build-2</Application>
  <AppVersion>15.0000</AppVersion>
  <Words>1001</Words>
  <Paragraphs>141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2018-01-10T08:43:49Z</dcterms:created>
  <dc:creator>Семен Сингаевский</dc:creator>
  <dc:description/>
  <dc:language>ru-RU</dc:language>
  <cp:lastModifiedBy>Александра Владимировна Ефремова</cp:lastModifiedBy>
  <cp:lastPrinted>2022-03-07T08:21:07Z</cp:lastPrinted>
  <dcterms:modified xsi:type="dcterms:W3CDTF">2026-03-19T09:33:32Z</dcterms:modified>
  <cp:revision>2335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37</vt:i4>
  </property>
</Properties>
</file>